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xml" ContentType="application/vnd.openxmlformats-officedocument.presentationml.notesSlide+xml"/>
  <Override PartName="/ppt/tags/tag36.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notesSlides/notesSlide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306" r:id="rId2"/>
    <p:sldId id="2292" r:id="rId3"/>
    <p:sldId id="258" r:id="rId4"/>
    <p:sldId id="256" r:id="rId5"/>
    <p:sldId id="259" r:id="rId6"/>
    <p:sldId id="260" r:id="rId7"/>
    <p:sldId id="1267" r:id="rId8"/>
    <p:sldId id="269" r:id="rId9"/>
    <p:sldId id="273" r:id="rId10"/>
    <p:sldId id="282" r:id="rId11"/>
    <p:sldId id="2303" r:id="rId12"/>
    <p:sldId id="283" r:id="rId13"/>
    <p:sldId id="2308" r:id="rId14"/>
    <p:sldId id="286" r:id="rId15"/>
    <p:sldId id="274" r:id="rId16"/>
    <p:sldId id="284" r:id="rId17"/>
    <p:sldId id="2304" r:id="rId18"/>
    <p:sldId id="285" r:id="rId19"/>
    <p:sldId id="2309" r:id="rId20"/>
    <p:sldId id="288" r:id="rId21"/>
    <p:sldId id="2299" r:id="rId22"/>
    <p:sldId id="2300" r:id="rId23"/>
    <p:sldId id="277" r:id="rId24"/>
    <p:sldId id="2310" r:id="rId25"/>
    <p:sldId id="278" r:id="rId26"/>
    <p:sldId id="2311" r:id="rId27"/>
    <p:sldId id="279" r:id="rId28"/>
    <p:sldId id="266" r:id="rId29"/>
    <p:sldId id="2302" r:id="rId30"/>
    <p:sldId id="267" r:id="rId31"/>
    <p:sldId id="2312" r:id="rId32"/>
    <p:sldId id="268"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60"/>
  </p:normalViewPr>
  <p:slideViewPr>
    <p:cSldViewPr snapToGrid="0">
      <p:cViewPr varScale="1">
        <p:scale>
          <a:sx n="116" d="100"/>
          <a:sy n="116" d="100"/>
        </p:scale>
        <p:origin x="221" y="52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6.xml"/><Relationship Id="rId5" Type="http://schemas.openxmlformats.org/officeDocument/2006/relationships/slide" Target="../slides/slide2.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 Target="../slides/slide31.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1</a:t>
            </a:fld>
            <a:endParaRPr lang="zh-CN" altLang="en-US"/>
          </a:p>
        </p:txBody>
      </p:sp>
    </p:spTree>
    <p:extLst>
      <p:ext uri="{BB962C8B-B14F-4D97-AF65-F5344CB8AC3E}">
        <p14:creationId xmlns:p14="http://schemas.microsoft.com/office/powerpoint/2010/main" val="503691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F9E1B693-632D-4080-9CF6-EA28B66DC801}" type="slidenum">
              <a:rPr lang="zh-CN" altLang="en-US" smtClean="0"/>
              <a:t>21</a:t>
            </a:fld>
            <a:endParaRPr lang="zh-CN" altLang="en-US"/>
          </a:p>
        </p:txBody>
      </p:sp>
    </p:spTree>
    <p:extLst>
      <p:ext uri="{BB962C8B-B14F-4D97-AF65-F5344CB8AC3E}">
        <p14:creationId xmlns:p14="http://schemas.microsoft.com/office/powerpoint/2010/main" val="720270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F9E1B693-632D-4080-9CF6-EA28B66DC801}" type="slidenum">
              <a:rPr lang="zh-CN" altLang="en-US" smtClean="0"/>
              <a:t>22</a:t>
            </a:fld>
            <a:endParaRPr lang="zh-CN" altLang="en-US"/>
          </a:p>
        </p:txBody>
      </p:sp>
    </p:spTree>
    <p:extLst>
      <p:ext uri="{BB962C8B-B14F-4D97-AF65-F5344CB8AC3E}">
        <p14:creationId xmlns:p14="http://schemas.microsoft.com/office/powerpoint/2010/main" val="491867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31</a:t>
            </a:fld>
            <a:endParaRPr lang="zh-CN" altLang="en-US"/>
          </a:p>
        </p:txBody>
      </p:sp>
    </p:spTree>
    <p:extLst>
      <p:ext uri="{BB962C8B-B14F-4D97-AF65-F5344CB8AC3E}">
        <p14:creationId xmlns:p14="http://schemas.microsoft.com/office/powerpoint/2010/main" val="278053315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png"/><Relationship Id="rId5" Type="http://schemas.openxmlformats.org/officeDocument/2006/relationships/tags" Target="../tags/tag12.xml"/><Relationship Id="rId10" Type="http://schemas.openxmlformats.org/officeDocument/2006/relationships/image" Target="../media/image3.png"/><Relationship Id="rId4" Type="http://schemas.openxmlformats.org/officeDocument/2006/relationships/tags" Target="../tags/tag11.xml"/><Relationship Id="rId9"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a:off x="-507440" y="-1"/>
            <a:ext cx="12708965" cy="7040880"/>
            <a:chOff x="-507440" y="-1"/>
            <a:chExt cx="12708965" cy="7040880"/>
          </a:xfrm>
        </p:grpSpPr>
        <p:pic>
          <p:nvPicPr>
            <p:cNvPr id="8" name="图片 7"/>
            <p:cNvPicPr>
              <a:picLocks noChangeAspect="1"/>
            </p:cNvPicPr>
            <p:nvPr userDrawn="1">
              <p:custDataLst>
                <p:tags r:id="rId6"/>
              </p:custDataLst>
            </p:nvPr>
          </p:nvPicPr>
          <p:blipFill>
            <a:blip r:embed="rId10"/>
            <a:stretch>
              <a:fillRect/>
            </a:stretch>
          </p:blipFill>
          <p:spPr>
            <a:xfrm>
              <a:off x="9525" y="0"/>
              <a:ext cx="12192000" cy="6858000"/>
            </a:xfrm>
            <a:prstGeom prst="rect">
              <a:avLst/>
            </a:prstGeom>
          </p:spPr>
        </p:pic>
        <p:pic>
          <p:nvPicPr>
            <p:cNvPr id="9" name="图片 8"/>
            <p:cNvPicPr>
              <a:picLocks noChangeAspect="1"/>
            </p:cNvPicPr>
            <p:nvPr userDrawn="1">
              <p:custDataLst>
                <p:tags r:id="rId7"/>
              </p:custDataLst>
            </p:nvPr>
          </p:nvPicPr>
          <p:blipFill>
            <a:blip r:embed="rId11"/>
            <a:stretch>
              <a:fillRect/>
            </a:stretch>
          </p:blipFill>
          <p:spPr>
            <a:xfrm>
              <a:off x="-507440" y="-1"/>
              <a:ext cx="3971810" cy="6858001"/>
            </a:xfrm>
            <a:prstGeom prst="rect">
              <a:avLst/>
            </a:prstGeom>
          </p:spPr>
        </p:pic>
        <p:pic>
          <p:nvPicPr>
            <p:cNvPr id="10" name="图片 9"/>
            <p:cNvPicPr>
              <a:picLocks noChangeAspect="1"/>
            </p:cNvPicPr>
            <p:nvPr userDrawn="1">
              <p:custDataLst>
                <p:tags r:id="rId8"/>
              </p:custDataLst>
            </p:nvPr>
          </p:nvPicPr>
          <p:blipFill>
            <a:blip r:embed="rId12"/>
            <a:stretch>
              <a:fillRect/>
            </a:stretch>
          </p:blipFill>
          <p:spPr>
            <a:xfrm>
              <a:off x="8477885" y="182879"/>
              <a:ext cx="3669468" cy="6858000"/>
            </a:xfrm>
            <a:prstGeom prst="rect">
              <a:avLst/>
            </a:prstGeom>
          </p:spPr>
        </p:pic>
      </p:grpSp>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2023/7/18</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ctrTitle" hasCustomPrompt="1"/>
            <p:custDataLst>
              <p:tags r:id="rId5"/>
            </p:custDataLst>
          </p:nvPr>
        </p:nvSpPr>
        <p:spPr>
          <a:xfrm>
            <a:off x="2019935" y="2827655"/>
            <a:ext cx="8171815" cy="1202690"/>
          </a:xfrm>
        </p:spPr>
        <p:txBody>
          <a:bodyPr lIns="90000" tIns="46800" rIns="90000" bIns="0" anchor="b" anchorCtr="0">
            <a:noAutofit/>
          </a:bodyPr>
          <a:lstStyle>
            <a:lvl1pPr algn="ctr">
              <a:defRPr sz="7200" spc="600" baseline="0">
                <a:solidFill>
                  <a:schemeClr val="accent1"/>
                </a:solidFill>
                <a:ea typeface="汉仪乐喵体W" panose="00020600040101010101" pitchFamily="18" charset="-122"/>
              </a:defRPr>
            </a:lvl1pPr>
          </a:lstStyle>
          <a:p>
            <a:r>
              <a:rPr lang="zh-CN" altLang="en-US"/>
              <a:t>单击此处编辑标题</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文本框 5"/>
          <p:cNvSpPr txBox="1"/>
          <p:nvPr/>
        </p:nvSpPr>
        <p:spPr>
          <a:xfrm>
            <a:off x="0" y="0"/>
            <a:ext cx="12192635" cy="649605"/>
          </a:xfrm>
          <a:prstGeom prst="rect">
            <a:avLst/>
          </a:prstGeom>
          <a:solidFill>
            <a:schemeClr val="accent1"/>
          </a:solidFill>
        </p:spPr>
        <p:txBody>
          <a:bodyPr wrap="square" rtlCol="0">
            <a:noAutofit/>
          </a:bodyPr>
          <a:lstStyle/>
          <a:p>
            <a:endParaRPr lang="zh-CN" altLang="en-US" sz="4000" b="1">
              <a:solidFill>
                <a:schemeClr val="bg1"/>
              </a:solidFill>
              <a:latin typeface="宋体" panose="02010600030101010101" pitchFamily="2" charset="-122"/>
              <a:ea typeface="宋体" panose="02010600030101010101" pitchFamily="2" charset="-122"/>
            </a:endParaRPr>
          </a:p>
        </p:txBody>
      </p:sp>
      <p:sp>
        <p:nvSpPr>
          <p:cNvPr id="7" name="文本框 6"/>
          <p:cNvSpPr txBox="1"/>
          <p:nvPr>
            <p:custDataLst>
              <p:tags r:id="rId1"/>
            </p:custDataLst>
          </p:nvPr>
        </p:nvSpPr>
        <p:spPr>
          <a:xfrm>
            <a:off x="-635" y="6626225"/>
            <a:ext cx="12192635" cy="231775"/>
          </a:xfrm>
          <a:prstGeom prst="rect">
            <a:avLst/>
          </a:prstGeom>
          <a:solidFill>
            <a:schemeClr val="accent1"/>
          </a:solidFill>
        </p:spPr>
        <p:txBody>
          <a:bodyPr wrap="square" rtlCol="0">
            <a:noAutofit/>
          </a:bodyPr>
          <a:lstStyle/>
          <a:p>
            <a:endParaRPr lang="zh-CN" altLang="en-US" sz="4000" b="1">
              <a:solidFill>
                <a:schemeClr val="bg1"/>
              </a:solidFill>
              <a:latin typeface="宋体" panose="02010600030101010101" pitchFamily="2" charset="-122"/>
              <a:ea typeface="宋体" panose="02010600030101010101" pitchFamily="2" charset="-122"/>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60035985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22612" y="1273445"/>
            <a:ext cx="10531188" cy="232325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838200" y="3894667"/>
            <a:ext cx="10531188" cy="232325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8" name="标题 7"/>
          <p:cNvSpPr>
            <a:spLocks noGrp="1"/>
          </p:cNvSpPr>
          <p:nvPr>
            <p:ph type="title"/>
          </p:nvPr>
        </p:nvSpPr>
        <p:spPr/>
        <p:txBody>
          <a:bodyPr/>
          <a:lstStyle/>
          <a:p>
            <a:pPr fontAlgn="auto"/>
            <a:r>
              <a:rPr lang="zh-CN" altLang="en-US" strike="noStrike" noProof="1"/>
              <a:t>单击此处编辑母版标题样式</a:t>
            </a:r>
          </a:p>
        </p:txBody>
      </p:sp>
      <p:sp>
        <p:nvSpPr>
          <p:cNvPr id="9"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tint val="75000"/>
                  </a:schemeClr>
                </a:solidFill>
                <a:latin typeface="Arial"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 typeface="Arial" pitchFamily="34" charset="0"/>
              <a:buNone/>
              <a:defRPr lang="zh-CN" altLang="en-US" sz="1800" b="0" i="0" u="none" baseline="0">
                <a:solidFill>
                  <a:schemeClr val="tx1"/>
                </a:solidFill>
                <a:latin typeface="Arial"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 typeface="Arial" pitchFamily="34" charset="0"/>
              <a:buNone/>
              <a:defRPr lang="zh-CN" altLang="en-US" sz="1800" b="0" i="0" u="none" baseline="0">
                <a:solidFill>
                  <a:schemeClr val="tx1"/>
                </a:solidFill>
                <a:latin typeface="Arial"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itchFamily="34" charset="0"/>
                <a:ea typeface="宋体" pitchFamily="2" charset="-122"/>
              </a:defRPr>
            </a:lvl5pPr>
          </a:lstStyle>
          <a:p>
            <a:pPr lvl="0"/>
            <a:fld id="{F3E12EAB-9BA3-42D6-9073-C3AD3E76FA2E}" type="datetime1">
              <a:rPr lang="zh-CN" altLang="en-US" sz="1800">
                <a:solidFill>
                  <a:srgbClr val="898989"/>
                </a:solidFill>
                <a:latin typeface="Arial" pitchFamily="34" charset="0"/>
                <a:ea typeface="宋体" pitchFamily="2" charset="-122"/>
              </a:rPr>
              <a:t>2023/7/18</a:t>
            </a:fld>
            <a:endParaRPr lang="zh-CN" altLang="en-US" sz="1800">
              <a:solidFill>
                <a:srgbClr val="898989"/>
              </a:solidFill>
              <a:latin typeface="Arial" pitchFamily="34" charset="0"/>
              <a:ea typeface="宋体" pitchFamily="2" charset="-122"/>
            </a:endParaRPr>
          </a:p>
        </p:txBody>
      </p:sp>
      <p:sp>
        <p:nvSpPr>
          <p:cNvPr id="10"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nchorCtr="0"/>
          <a:lstStyle>
            <a:defPPr>
              <a:defRPr lang="zh-CN"/>
            </a:defPPr>
            <a:lvl1pPr marL="0" indent="0" algn="ctr" defTabSz="914400" rtl="0" eaLnBrk="1" fontAlgn="base" hangingPunct="1">
              <a:lnSpc>
                <a:spcPct val="100000"/>
              </a:lnSpc>
              <a:spcBef>
                <a:spcPct val="0"/>
              </a:spcBef>
              <a:spcAft>
                <a:spcPct val="0"/>
              </a:spcAft>
              <a:buClrTx/>
              <a:buSzTx/>
              <a:buFontTx/>
              <a:buNone/>
              <a:defRPr lang="zh-CN" altLang="en-US" sz="1800" b="0" i="0" u="none" baseline="0">
                <a:solidFill>
                  <a:schemeClr val="tx1">
                    <a:tint val="75000"/>
                  </a:schemeClr>
                </a:solidFill>
                <a:latin typeface="Arial"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 typeface="Arial" pitchFamily="34" charset="0"/>
              <a:buNone/>
              <a:defRPr lang="zh-CN" altLang="en-US" sz="1800" b="0" i="0" u="none" baseline="0">
                <a:solidFill>
                  <a:schemeClr val="tx1"/>
                </a:solidFill>
                <a:latin typeface="Arial"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 typeface="Arial" pitchFamily="34" charset="0"/>
              <a:buNone/>
              <a:defRPr lang="zh-CN" altLang="en-US" sz="1800" b="0" i="0" u="none" baseline="0">
                <a:solidFill>
                  <a:schemeClr val="tx1"/>
                </a:solidFill>
                <a:latin typeface="Arial"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itchFamily="34" charset="0"/>
                <a:ea typeface="宋体" pitchFamily="2" charset="-122"/>
              </a:defRPr>
            </a:lvl5pPr>
          </a:lstStyle>
          <a:p>
            <a:pPr lvl="0" algn="ctr"/>
            <a:endParaRPr lang="zh-CN" altLang="en-US" sz="1800">
              <a:solidFill>
                <a:srgbClr val="898989"/>
              </a:solidFill>
              <a:latin typeface="Arial" pitchFamily="34" charset="0"/>
              <a:ea typeface="宋体" pitchFamily="2" charset="-122"/>
            </a:endParaRPr>
          </a:p>
        </p:txBody>
      </p:sp>
      <p:sp>
        <p:nvSpPr>
          <p:cNvPr id="11"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chorCtr="0"/>
          <a:lstStyle>
            <a:defPPr>
              <a:defRPr lang="zh-CN"/>
            </a:defPPr>
            <a:lvl1pPr marL="0" indent="0" algn="r" defTabSz="914400" rtl="0" eaLnBrk="1" fontAlgn="base" hangingPunct="1">
              <a:lnSpc>
                <a:spcPct val="100000"/>
              </a:lnSpc>
              <a:spcBef>
                <a:spcPct val="0"/>
              </a:spcBef>
              <a:spcAft>
                <a:spcPct val="0"/>
              </a:spcAft>
              <a:buClrTx/>
              <a:buSzTx/>
              <a:buFontTx/>
              <a:buNone/>
              <a:defRPr lang="zh-CN" altLang="en-US" sz="1800" b="0" i="0" u="none" baseline="0">
                <a:solidFill>
                  <a:schemeClr val="tx1">
                    <a:tint val="75000"/>
                  </a:schemeClr>
                </a:solidFill>
                <a:latin typeface="Arial"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 typeface="Arial" pitchFamily="34" charset="0"/>
              <a:buNone/>
              <a:defRPr lang="zh-CN" altLang="en-US" sz="1800" b="0" i="0" u="none" baseline="0">
                <a:solidFill>
                  <a:schemeClr val="tx1"/>
                </a:solidFill>
                <a:latin typeface="Arial"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 typeface="Arial" pitchFamily="34" charset="0"/>
              <a:buNone/>
              <a:defRPr lang="zh-CN" altLang="en-US" sz="1800" b="0" i="0" u="none" baseline="0">
                <a:solidFill>
                  <a:schemeClr val="tx1"/>
                </a:solidFill>
                <a:latin typeface="Arial"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itchFamily="34" charset="0"/>
                <a:ea typeface="宋体" pitchFamily="2" charset="-122"/>
              </a:defRPr>
            </a:lvl5pPr>
          </a:lstStyle>
          <a:p>
            <a:pPr lvl="0" algn="r"/>
            <a:fld id="{D1468F1D-26E8-484F-98EA-649FDF073730}" type="slidenum">
              <a:rPr lang="zh-CN" altLang="en-US" sz="1800">
                <a:solidFill>
                  <a:srgbClr val="898989"/>
                </a:solidFill>
                <a:latin typeface="Arial" pitchFamily="34" charset="0"/>
                <a:ea typeface="宋体" pitchFamily="2" charset="-122"/>
              </a:rPr>
              <a:t>‹#›</a:t>
            </a:fld>
            <a:endParaRPr lang="zh-CN" altLang="en-US" sz="1800">
              <a:solidFill>
                <a:srgbClr val="898989"/>
              </a:solidFill>
              <a:latin typeface="Arial" pitchFamily="34" charset="0"/>
              <a:ea typeface="宋体" pitchFamily="2" charset="-122"/>
            </a:endParaRPr>
          </a:p>
        </p:txBody>
      </p:sp>
    </p:spTree>
    <p:extLst>
      <p:ext uri="{BB962C8B-B14F-4D97-AF65-F5344CB8AC3E}">
        <p14:creationId xmlns:p14="http://schemas.microsoft.com/office/powerpoint/2010/main" val="3310275265"/>
      </p:ext>
    </p:extLst>
  </p:cSld>
  <p:clrMapOvr>
    <a:masterClrMapping/>
  </p:clrMapOvr>
  <mc:AlternateContent xmlns:mc="http://schemas.openxmlformats.org/markup-compatibility/2006" xmlns:p14="http://schemas.microsoft.com/office/powerpoint/2010/main">
    <mc:Choice Requires="p14">
      <p:transition>
        <p:wedg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p:wedg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170656" y="6247534"/>
            <a:ext cx="457200" cy="385762"/>
            <a:chOff x="11603831" y="190501"/>
            <a:chExt cx="457200" cy="385762"/>
          </a:xfrm>
        </p:grpSpPr>
        <p:sp>
          <p:nvSpPr>
            <p:cNvPr id="14" name="平行四边形 13"/>
            <p:cNvSpPr/>
            <p:nvPr userDrawn="1">
              <p:custDataLst>
                <p:tags r:id="rId5"/>
              </p:custDataLst>
            </p:nvPr>
          </p:nvSpPr>
          <p:spPr>
            <a:xfrm flipH="1">
              <a:off x="11603831" y="190501"/>
              <a:ext cx="409574" cy="385762"/>
            </a:xfrm>
            <a:prstGeom prst="parallelogram">
              <a:avLst>
                <a:gd name="adj" fmla="val 5457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custDataLst>
                <p:tags r:id="rId6"/>
              </p:custDataLst>
            </p:nvPr>
          </p:nvSpPr>
          <p:spPr>
            <a:xfrm flipH="1">
              <a:off x="11830050" y="242887"/>
              <a:ext cx="230981" cy="200025"/>
            </a:xfrm>
            <a:prstGeom prst="parallelogram">
              <a:avLst>
                <a:gd name="adj" fmla="val 545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custDataLst>
              <p:tags r:id="rId2"/>
            </p:custDataLst>
          </p:nvPr>
        </p:nvGrpSpPr>
        <p:grpSpPr>
          <a:xfrm>
            <a:off x="11580871" y="6247534"/>
            <a:ext cx="427058" cy="450056"/>
            <a:chOff x="146822" y="159544"/>
            <a:chExt cx="427058" cy="450056"/>
          </a:xfrm>
        </p:grpSpPr>
        <p:sp>
          <p:nvSpPr>
            <p:cNvPr id="12" name="平行四边形 11"/>
            <p:cNvSpPr/>
            <p:nvPr userDrawn="1">
              <p:custDataLst>
                <p:tags r:id="rId3"/>
              </p:custDataLst>
            </p:nvPr>
          </p:nvSpPr>
          <p:spPr>
            <a:xfrm flipH="1">
              <a:off x="146822" y="239744"/>
              <a:ext cx="381815" cy="369856"/>
            </a:xfrm>
            <a:prstGeom prst="parallelogram">
              <a:avLst>
                <a:gd name="adj" fmla="val 526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13" name="平行四边形 12"/>
            <p:cNvSpPr/>
            <p:nvPr userDrawn="1">
              <p:custDataLst>
                <p:tags r:id="rId4"/>
              </p:custDataLst>
            </p:nvPr>
          </p:nvSpPr>
          <p:spPr>
            <a:xfrm flipH="1">
              <a:off x="202406" y="159544"/>
              <a:ext cx="371474" cy="346388"/>
            </a:xfrm>
            <a:prstGeom prst="parallelogram">
              <a:avLst>
                <a:gd name="adj" fmla="val 545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圆角矩形 1"/>
          <p:cNvSpPr/>
          <p:nvPr userDrawn="1"/>
        </p:nvSpPr>
        <p:spPr>
          <a:xfrm>
            <a:off x="216535" y="180340"/>
            <a:ext cx="3114675" cy="447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effectLst/>
                <a:latin typeface="Times New Roman" panose="02020603050405020304" pitchFamily="18" charset="0"/>
                <a:ea typeface="黑体" panose="02010609060101010101" charset="-122"/>
                <a:cs typeface="Times New Roman" panose="02020603050405020304" pitchFamily="18" charset="0"/>
                <a:sym typeface="+mn-ea"/>
              </a:rPr>
              <a:t>充分条件与必要条件</a:t>
            </a:r>
          </a:p>
        </p:txBody>
      </p:sp>
    </p:spTree>
    <p:extLst>
      <p:ext uri="{BB962C8B-B14F-4D97-AF65-F5344CB8AC3E}">
        <p14:creationId xmlns:p14="http://schemas.microsoft.com/office/powerpoint/2010/main" val="1645301794"/>
      </p:ext>
    </p:extLst>
  </p:cSld>
  <p:clrMapOvr>
    <a:masterClrMapping/>
  </p:clrMapOvr>
  <mc:AlternateContent xmlns:mc="http://schemas.openxmlformats.org/markup-compatibility/2006" xmlns:p14="http://schemas.microsoft.com/office/powerpoint/2010/main">
    <mc:Choice Requires="p14">
      <p:transition spd="slow" p14:dur="15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image" Target="file:///D:\qq&#25991;&#20214;\712321467\Image\C2C\Image2\%7b75232B38-A165-1FB7-499C-2E1C792CACB5%7d.pn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a:t>单击此处编辑母版标题样式</a:t>
            </a:r>
          </a:p>
        </p:txBody>
      </p:sp>
      <p:sp>
        <p:nvSpPr>
          <p:cNvPr id="3" name="文本占位符 2"/>
          <p:cNvSpPr>
            <a:spLocks noGrp="1"/>
          </p:cNvSpPr>
          <p:nvPr>
            <p:ph type="body" idx="1"/>
            <p:custDataLst>
              <p:tags r:id="rId9"/>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0"/>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D997B5FA-0921-464F-AAE1-844C04324D75}" type="datetimeFigureOut">
              <a:rPr lang="zh-CN" altLang="en-US" smtClean="0"/>
              <a:t>2023/7/18</a:t>
            </a:fld>
            <a:endParaRPr lang="zh-CN" altLang="en-US"/>
          </a:p>
        </p:txBody>
      </p:sp>
      <p:sp>
        <p:nvSpPr>
          <p:cNvPr id="5" name="页脚占位符 4"/>
          <p:cNvSpPr>
            <a:spLocks noGrp="1"/>
          </p:cNvSpPr>
          <p:nvPr>
            <p:ph type="ftr" sz="quarter" idx="3"/>
            <p:custDataLst>
              <p:tags r:id="rId11"/>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2"/>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
        <p:nvSpPr>
          <p:cNvPr id="7" name="KSO_TEMPLATE" hidden="1"/>
          <p:cNvSpPr/>
          <p:nvPr>
            <p:custDataLst>
              <p:tags r:id="rId13"/>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1073743875" descr="学科网 zxxk.com"/>
          <p:cNvPicPr>
            <a:picLocks noChangeAspect="1"/>
          </p:cNvPicPr>
          <p:nvPr/>
        </p:nvPicPr>
        <p:blipFill>
          <a:blip r:embed="rId15" r:link="rId16"/>
          <a:stretch>
            <a:fillRect/>
          </a:stretch>
        </p:blipFill>
        <p:spPr>
          <a:xfrm>
            <a:off x="838200" y="365125"/>
            <a:ext cx="9525" cy="9525"/>
          </a:xfrm>
          <a:prstGeom prst="rect">
            <a:avLst/>
          </a:prstGeom>
          <a:noFill/>
          <a:ln>
            <a:noFill/>
            <a:miter lim="8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Lst>
  <p:transition/>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1pPr>
      <a:lvl2pPr marL="685800"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2pPr>
      <a:lvl3pPr marL="11430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3pPr>
      <a:lvl4pPr marL="16002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4pPr>
      <a:lvl5pPr marL="20574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0.xml"/><Relationship Id="rId7" Type="http://schemas.openxmlformats.org/officeDocument/2006/relationships/tags" Target="../tags/tag29.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31.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250.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4.png"/><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oleObject" Target="../embeddings/oleObject3.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4.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27.emf"/><Relationship Id="rId4" Type="http://schemas.openxmlformats.org/officeDocument/2006/relationships/package" Target="../embeddings/Microsoft_Word_Document.docx"/></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180.png"/></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文本框 22"/>
              <p:cNvSpPr txBox="1"/>
              <p:nvPr>
                <p:custDataLst>
                  <p:tags r:id="rId2"/>
                </p:custDataLst>
              </p:nvPr>
            </p:nvSpPr>
            <p:spPr>
              <a:xfrm>
                <a:off x="269875" y="3886200"/>
                <a:ext cx="11442700" cy="1379545"/>
              </a:xfrm>
              <a:prstGeom prst="rect">
                <a:avLst/>
              </a:prstGeom>
              <a:noFill/>
            </p:spPr>
            <p:txBody>
              <a:bodyPr wrap="square" rtlCol="0" anchor="t">
                <a:spAutoFit/>
              </a:bodyPr>
              <a:lstStyle/>
              <a:p>
                <a:pPr algn="l" fontAlgn="auto">
                  <a:lnSpc>
                    <a:spcPct val="120000"/>
                  </a:lnSpc>
                </a:pPr>
                <a:r>
                  <a:rPr lang="zh-CN" altLang="en-US" sz="2400" b="1" dirty="0">
                    <a:solidFill>
                      <a:srgbClr val="C00000"/>
                    </a:solidFill>
                    <a:latin typeface="黑体" panose="02010609060101010101" charset="-122"/>
                    <a:ea typeface="黑体" panose="02010609060101010101" charset="-122"/>
                    <a:cs typeface="Times New Roman" panose="02020603050405020304" pitchFamily="18" charset="0"/>
                    <a:sym typeface="+mn-ea"/>
                  </a:rPr>
                  <a:t>补集的性质：</a:t>
                </a:r>
                <a:endParaRPr lang="en-US" altLang="zh-CN" sz="2400" b="1" dirty="0">
                  <a:solidFill>
                    <a:srgbClr val="C00000"/>
                  </a:solidFill>
                  <a:latin typeface="黑体" panose="02010609060101010101" charset="-122"/>
                  <a:ea typeface="黑体" panose="02010609060101010101" charset="-122"/>
                  <a:cs typeface="Times New Roman" panose="02020603050405020304" pitchFamily="18" charset="0"/>
                  <a:sym typeface="+mn-ea"/>
                </a:endParaRPr>
              </a:p>
              <a:p>
                <a:pPr>
                  <a:lnSpc>
                    <a:spcPct val="120000"/>
                  </a:lnSpc>
                </a:pPr>
                <a:r>
                  <a:rPr lang="en-US" altLang="zh-CN" sz="2400" b="1" dirty="0">
                    <a:latin typeface="黑体" panose="02010609060101010101" charset="-122"/>
                    <a:ea typeface="黑体" panose="02010609060101010101" charset="-122"/>
                    <a:cs typeface="Times New Roman" panose="02020603050405020304" pitchFamily="18" charset="0"/>
                    <a:sym typeface="+mn-ea"/>
                  </a:rPr>
                  <a:t>(1)</a:t>
                </a:r>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 </a:t>
                </a:r>
                <a14:m>
                  <m:oMath xmlns:m="http://schemas.openxmlformats.org/officeDocument/2006/math">
                    <m:sSub>
                      <m:sSubPr>
                        <m:ctrlPr>
                          <a:rPr lang="ar-AE" altLang="zh-CN" sz="2400" i="1" smtClean="0">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b="0" i="1" smtClean="0">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𝑈</m:t>
                        </m:r>
                      </m:sub>
                    </m:sSub>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𝑈</m:t>
                    </m:r>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m:t>
                    </m:r>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m:t>
                    </m:r>
                  </m:oMath>
                </a14:m>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		(2)</a:t>
                </a:r>
                <a:r>
                  <a:rPr lang="ar-AE" altLang="zh-CN" sz="2400" dirty="0">
                    <a:ea typeface="楷体" panose="02010609060101010101" charset="-122"/>
                    <a:cs typeface="Times New Roman" panose="02020603050405020304" pitchFamily="18" charset="0"/>
                    <a:sym typeface="+mn-ea"/>
                  </a:rPr>
                  <a:t> </a:t>
                </a:r>
                <a14:m>
                  <m:oMath xmlns:m="http://schemas.openxmlformats.org/officeDocument/2006/math">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m:t>
                    </m:r>
                    <m:r>
                      <a:rPr lang="en-US" altLang="zh-CN" sz="2400" i="1">
                        <a:latin typeface="Cambria Math" panose="02040503050406030204" pitchFamily="18" charset="0"/>
                        <a:ea typeface="楷体" panose="02010609060101010101" charset="-122"/>
                        <a:cs typeface="Times New Roman" panose="02020603050405020304" pitchFamily="18" charset="0"/>
                        <a:sym typeface="+mn-ea"/>
                      </a:rPr>
                      <m:t>=</m:t>
                    </m:r>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oMath>
                </a14:m>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		(3)</a:t>
                </a:r>
                <a:r>
                  <a:rPr lang="ar-AE" altLang="zh-CN" sz="2400" dirty="0">
                    <a:ea typeface="楷体" panose="02010609060101010101" charset="-122"/>
                    <a:cs typeface="Times New Roman" panose="02020603050405020304" pitchFamily="18" charset="0"/>
                    <a:sym typeface="+mn-ea"/>
                  </a:rPr>
                  <a:t> </a:t>
                </a:r>
                <a14:m>
                  <m:oMath xmlns:m="http://schemas.openxmlformats.org/officeDocument/2006/math">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d>
                      <m:dPr>
                        <m:ctrlP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ctrlPr>
                      </m:dPr>
                      <m:e>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𝐴</m:t>
                        </m:r>
                      </m:e>
                    </m:d>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m:t>
                    </m:r>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𝐴</m:t>
                    </m:r>
                  </m:oMath>
                </a14:m>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a:t>
                </a:r>
              </a:p>
              <a:p>
                <a:pPr>
                  <a:lnSpc>
                    <a:spcPct val="120000"/>
                  </a:lnSpc>
                </a:pPr>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(4)</a:t>
                </a:r>
                <a:r>
                  <a:rPr lang="en-US" altLang="zh-CN" sz="2400" b="0" dirty="0">
                    <a:ea typeface="楷体" panose="02010609060101010101" charset="-122"/>
                    <a:cs typeface="Times New Roman" panose="02020603050405020304" pitchFamily="18" charset="0"/>
                    <a:sym typeface="+mn-ea"/>
                  </a:rPr>
                  <a:t> </a:t>
                </a:r>
                <a14:m>
                  <m:oMath xmlns:m="http://schemas.openxmlformats.org/officeDocument/2006/math">
                    <m:d>
                      <m:dPr>
                        <m:ctrlP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ctrlPr>
                      </m:dPr>
                      <m:e>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𝐴</m:t>
                        </m:r>
                      </m:e>
                    </m:d>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sym typeface="+mn-ea"/>
                      </a:rPr>
                      <m:t>∪</m:t>
                    </m:r>
                    <m:d>
                      <m:dPr>
                        <m:ctrlPr>
                          <a:rPr lang="en-US" altLang="zh-CN" sz="2400" i="1">
                            <a:latin typeface="Cambria Math" panose="02040503050406030204" pitchFamily="18" charset="0"/>
                            <a:ea typeface="楷体" panose="02010609060101010101" charset="-122"/>
                            <a:cs typeface="Times New Roman" panose="02020603050405020304" pitchFamily="18" charset="0"/>
                            <a:sym typeface="+mn-ea"/>
                          </a:rPr>
                        </m:ctrlPr>
                      </m:dPr>
                      <m:e>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𝐵</m:t>
                        </m:r>
                      </m:e>
                    </m:d>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m:t>
                    </m:r>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d>
                      <m:dPr>
                        <m:ctrlPr>
                          <a:rPr lang="en-US" altLang="zh-CN" sz="2400" i="1">
                            <a:latin typeface="Cambria Math" panose="02040503050406030204" pitchFamily="18" charset="0"/>
                            <a:ea typeface="楷体" panose="02010609060101010101" charset="-122"/>
                            <a:cs typeface="Times New Roman" panose="02020603050405020304" pitchFamily="18" charset="0"/>
                            <a:sym typeface="+mn-ea"/>
                          </a:rPr>
                        </m:ctrlPr>
                      </m:dPr>
                      <m:e>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𝐴</m:t>
                        </m:r>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sym typeface="+mn-ea"/>
                          </a:rPr>
                          <m:t>𝐵</m:t>
                        </m:r>
                      </m:e>
                    </m:d>
                  </m:oMath>
                </a14:m>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2400" dirty="0">
                    <a:ea typeface="楷体" panose="02010609060101010101" charset="-122"/>
                    <a:cs typeface="Times New Roman" panose="02020603050405020304" pitchFamily="18" charset="0"/>
                    <a:sym typeface="+mn-ea"/>
                  </a:rPr>
                  <a:t> </a:t>
                </a:r>
                <a14:m>
                  <m:oMath xmlns:m="http://schemas.openxmlformats.org/officeDocument/2006/math">
                    <m:d>
                      <m:dPr>
                        <m:ctrlPr>
                          <a:rPr lang="en-US" altLang="zh-CN" sz="2400" i="1">
                            <a:latin typeface="Cambria Math" panose="02040503050406030204" pitchFamily="18" charset="0"/>
                            <a:ea typeface="楷体" panose="02010609060101010101" charset="-122"/>
                            <a:cs typeface="Times New Roman" panose="02020603050405020304" pitchFamily="18" charset="0"/>
                            <a:sym typeface="+mn-ea"/>
                          </a:rPr>
                        </m:ctrlPr>
                      </m:dPr>
                      <m:e>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𝐴</m:t>
                        </m:r>
                      </m:e>
                    </m:d>
                    <m:r>
                      <a:rPr lang="en-US" altLang="zh-CN" sz="2400" i="1">
                        <a:latin typeface="Cambria Math" panose="02040503050406030204" pitchFamily="18" charset="0"/>
                        <a:ea typeface="Cambria Math" panose="02040503050406030204" pitchFamily="18" charset="0"/>
                        <a:cs typeface="Times New Roman" panose="02020603050405020304" pitchFamily="18" charset="0"/>
                        <a:sym typeface="+mn-ea"/>
                      </a:rPr>
                      <m:t>∩</m:t>
                    </m:r>
                    <m:d>
                      <m:dPr>
                        <m:ctrlPr>
                          <a:rPr lang="en-US" altLang="zh-CN" sz="2400" i="1">
                            <a:latin typeface="Cambria Math" panose="02040503050406030204" pitchFamily="18" charset="0"/>
                            <a:ea typeface="楷体" panose="02010609060101010101" charset="-122"/>
                            <a:cs typeface="Times New Roman" panose="02020603050405020304" pitchFamily="18" charset="0"/>
                            <a:sym typeface="+mn-ea"/>
                          </a:rPr>
                        </m:ctrlPr>
                      </m:dPr>
                      <m:e>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𝐵</m:t>
                        </m:r>
                      </m:e>
                    </m:d>
                    <m:r>
                      <a:rPr lang="en-US" altLang="zh-CN" sz="2400" i="1">
                        <a:latin typeface="Cambria Math" panose="02040503050406030204" pitchFamily="18" charset="0"/>
                        <a:ea typeface="楷体" panose="02010609060101010101" charset="-122"/>
                        <a:cs typeface="Times New Roman" panose="02020603050405020304" pitchFamily="18" charset="0"/>
                        <a:sym typeface="+mn-ea"/>
                      </a:rPr>
                      <m:t>=</m:t>
                    </m:r>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d>
                      <m:dPr>
                        <m:ctrlPr>
                          <a:rPr lang="en-US" altLang="zh-CN" sz="2400" i="1">
                            <a:latin typeface="Cambria Math" panose="02040503050406030204" pitchFamily="18" charset="0"/>
                            <a:ea typeface="楷体" panose="02010609060101010101" charset="-122"/>
                            <a:cs typeface="Times New Roman" panose="02020603050405020304" pitchFamily="18" charset="0"/>
                            <a:sym typeface="+mn-ea"/>
                          </a:rPr>
                        </m:ctrlPr>
                      </m:dPr>
                      <m:e>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𝐴</m:t>
                        </m:r>
                        <m:r>
                          <a:rPr lang="en-US" altLang="zh-CN" sz="2400" i="1">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sym typeface="+mn-ea"/>
                          </a:rPr>
                          <m:t>𝐵</m:t>
                        </m:r>
                      </m:e>
                    </m:d>
                  </m:oMath>
                </a14:m>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dirty="0" err="1">
                    <a:latin typeface="Times New Roman" panose="02020603050405020304" pitchFamily="18" charset="0"/>
                    <a:ea typeface="楷体" panose="02010609060101010101" charset="-122"/>
                    <a:cs typeface="Times New Roman" panose="02020603050405020304" pitchFamily="18" charset="0"/>
                    <a:sym typeface="+mn-ea"/>
                  </a:rPr>
                  <a:t>德摩根定律</a:t>
                </a:r>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a:t>
                </a:r>
                <a:endParaRPr lang="en-US" altLang="zh-CN" sz="2400" i="1" dirty="0">
                  <a:latin typeface="Times New Roman" panose="02020603050405020304" pitchFamily="18" charset="0"/>
                  <a:ea typeface="黑体" panose="02010609060101010101" charset="-122"/>
                  <a:cs typeface="Times New Roman" panose="02020603050405020304" pitchFamily="18" charset="0"/>
                  <a:sym typeface="+mn-ea"/>
                </a:endParaRPr>
              </a:p>
            </p:txBody>
          </p:sp>
        </mc:Choice>
        <mc:Fallback xmlns="">
          <p:sp>
            <p:nvSpPr>
              <p:cNvPr id="23" name="文本框 22"/>
              <p:cNvSpPr txBox="1">
                <a:spLocks noRot="1" noChangeAspect="1" noMove="1" noResize="1" noEditPoints="1" noAdjustHandles="1" noChangeArrowheads="1" noChangeShapeType="1" noTextEdit="1"/>
              </p:cNvSpPr>
              <p:nvPr>
                <p:custDataLst>
                  <p:tags r:id="rId7"/>
                </p:custDataLst>
              </p:nvPr>
            </p:nvSpPr>
            <p:spPr>
              <a:xfrm>
                <a:off x="269875" y="3886200"/>
                <a:ext cx="11442700" cy="1379545"/>
              </a:xfrm>
              <a:prstGeom prst="rect">
                <a:avLst/>
              </a:prstGeom>
              <a:blipFill>
                <a:blip r:embed="rId8"/>
                <a:stretch>
                  <a:fillRect l="-887" t="-3670" b="-10092"/>
                </a:stretch>
              </a:blipFill>
            </p:spPr>
            <p:txBody>
              <a:bodyPr/>
              <a:lstStyle/>
              <a:p>
                <a:r>
                  <a:rPr lang="zh-CN" altLang="en-US">
                    <a:noFill/>
                  </a:rPr>
                  <a:t> </a:t>
                </a:r>
              </a:p>
            </p:txBody>
          </p:sp>
        </mc:Fallback>
      </mc:AlternateContent>
      <p:sp>
        <p:nvSpPr>
          <p:cNvPr id="53" name="文本框 52"/>
          <p:cNvSpPr txBox="1"/>
          <p:nvPr>
            <p:custDataLst>
              <p:tags r:id="rId3"/>
            </p:custDataLst>
          </p:nvPr>
        </p:nvSpPr>
        <p:spPr>
          <a:xfrm>
            <a:off x="242570" y="2350135"/>
            <a:ext cx="11798935" cy="1420495"/>
          </a:xfrm>
          <a:prstGeom prst="rect">
            <a:avLst/>
          </a:prstGeom>
          <a:noFill/>
        </p:spPr>
        <p:txBody>
          <a:bodyPr wrap="square" rtlCol="0">
            <a:spAutoFit/>
          </a:bodyPr>
          <a:lstStyle/>
          <a:p>
            <a:pPr fontAlgn="auto">
              <a:lnSpc>
                <a:spcPct val="120000"/>
              </a:lnSpc>
            </a:pPr>
            <a:r>
              <a:rPr lang="zh-CN" altLang="en-US" sz="2400" b="1" dirty="0">
                <a:solidFill>
                  <a:srgbClr val="C00000"/>
                </a:solidFill>
                <a:latin typeface="黑体" panose="02010609060101010101" charset="-122"/>
                <a:ea typeface="黑体" panose="02010609060101010101" charset="-122"/>
                <a:cs typeface="Times New Roman" panose="02020603050405020304" pitchFamily="18" charset="0"/>
                <a:sym typeface="+mn-ea"/>
              </a:rPr>
              <a:t>求补集的基本策略：</a:t>
            </a:r>
            <a:r>
              <a:rPr lang="zh-CN" altLang="en-US" sz="2400" dirty="0">
                <a:latin typeface="楷体" panose="02010609060101010101" charset="-122"/>
                <a:ea typeface="楷体" panose="02010609060101010101" charset="-122"/>
                <a:cs typeface="楷体" panose="02010609060101010101" charset="-122"/>
              </a:rPr>
              <a:t>当集合是用列举法表示时，可以通过列举集合的元素分别得到所求的集合；当集合是用描述法表示时（如不等式形式表示的集合），可运用数轴求解，注意端点值的取舍</a:t>
            </a:r>
            <a:r>
              <a:rPr sz="2400" dirty="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sz="2400" dirty="0">
              <a:latin typeface="楷体" panose="02010609060101010101" charset="-122"/>
              <a:ea typeface="楷体" panose="02010609060101010101" charset="-122"/>
              <a:cs typeface="楷体" panose="02010609060101010101" charset="-122"/>
            </a:endParaRPr>
          </a:p>
        </p:txBody>
      </p:sp>
      <p:sp>
        <p:nvSpPr>
          <p:cNvPr id="35" name="文本框 34"/>
          <p:cNvSpPr txBox="1"/>
          <p:nvPr/>
        </p:nvSpPr>
        <p:spPr>
          <a:xfrm>
            <a:off x="0" y="0"/>
            <a:ext cx="5328138" cy="655320"/>
          </a:xfrm>
          <a:prstGeom prst="rect">
            <a:avLst/>
          </a:prstGeom>
          <a:noFill/>
        </p:spPr>
        <p:txBody>
          <a:bodyPr wrap="square" rtlCol="0">
            <a:noAutofit/>
          </a:bodyPr>
          <a:lstStyle/>
          <a:p>
            <a:r>
              <a:rPr lang="zh-CN" altLang="en-US" sz="4000" b="1" dirty="0">
                <a:solidFill>
                  <a:schemeClr val="bg1"/>
                </a:solidFill>
                <a:latin typeface="宋体" pitchFamily="2" charset="-122"/>
                <a:ea typeface="宋体" pitchFamily="2" charset="-122"/>
              </a:rPr>
              <a:t>知识回顾</a:t>
            </a:r>
            <a:r>
              <a:rPr lang="en-US" altLang="zh-CN" sz="4000" b="1" dirty="0">
                <a:solidFill>
                  <a:schemeClr val="bg1"/>
                </a:solidFill>
                <a:latin typeface="宋体" pitchFamily="2" charset="-122"/>
                <a:ea typeface="宋体" pitchFamily="2" charset="-122"/>
              </a:rPr>
              <a:t>-</a:t>
            </a:r>
            <a:r>
              <a:rPr lang="zh-CN" altLang="en-US" sz="4000" b="1" dirty="0">
                <a:solidFill>
                  <a:schemeClr val="bg1"/>
                </a:solidFill>
                <a:latin typeface="宋体" pitchFamily="2" charset="-122"/>
                <a:ea typeface="宋体" pitchFamily="2" charset="-122"/>
              </a:rPr>
              <a:t>补集</a:t>
            </a:r>
          </a:p>
        </p:txBody>
      </p:sp>
      <mc:AlternateContent xmlns:mc="http://schemas.openxmlformats.org/markup-compatibility/2006">
        <mc:Choice xmlns:a14="http://schemas.microsoft.com/office/drawing/2010/main" Requires="a14">
          <p:sp>
            <p:nvSpPr>
              <p:cNvPr id="13" name="文本框 12"/>
              <p:cNvSpPr txBox="1"/>
              <p:nvPr>
                <p:custDataLst>
                  <p:tags r:id="rId4"/>
                </p:custDataLst>
              </p:nvPr>
            </p:nvSpPr>
            <p:spPr>
              <a:xfrm>
                <a:off x="239395" y="844550"/>
                <a:ext cx="11442700" cy="1420495"/>
              </a:xfrm>
              <a:prstGeom prst="rect">
                <a:avLst/>
              </a:prstGeom>
              <a:noFill/>
            </p:spPr>
            <p:txBody>
              <a:bodyPr wrap="square" rtlCol="0" anchor="t">
                <a:spAutoFit/>
              </a:bodyPr>
              <a:lstStyle/>
              <a:p>
                <a:pPr algn="l" fontAlgn="auto">
                  <a:lnSpc>
                    <a:spcPct val="120000"/>
                  </a:lnSpc>
                </a:pPr>
                <a:r>
                  <a:rPr lang="zh-CN" altLang="en-US" sz="2400" b="1" dirty="0">
                    <a:solidFill>
                      <a:srgbClr val="C00000"/>
                    </a:solidFill>
                    <a:latin typeface="黑体" panose="02010609060101010101" charset="-122"/>
                    <a:ea typeface="黑体" panose="02010609060101010101" charset="-122"/>
                    <a:cs typeface="Times New Roman" panose="02020603050405020304" pitchFamily="18" charset="0"/>
                    <a:sym typeface="+mn-ea"/>
                  </a:rPr>
                  <a:t>补集的概念：</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对于一个集合</a:t>
                </a:r>
                <a:r>
                  <a:rPr lang="en" altLang="zh-CN" sz="2400" dirty="0">
                    <a:latin typeface="Times New Roman" panose="02020603050405020304" pitchFamily="18" charset="0"/>
                    <a:ea typeface="楷体" panose="02010609060101010101" charset="-122"/>
                    <a:cs typeface="Times New Roman" panose="02020603050405020304" pitchFamily="18" charset="0"/>
                    <a:sym typeface="+mn-ea"/>
                  </a:rPr>
                  <a:t>A,</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由全集</a:t>
                </a:r>
                <a:r>
                  <a:rPr lang="en" altLang="zh-CN" sz="2400" dirty="0">
                    <a:latin typeface="Times New Roman" panose="02020603050405020304" pitchFamily="18" charset="0"/>
                    <a:ea typeface="楷体" panose="02010609060101010101" charset="-122"/>
                    <a:cs typeface="Times New Roman" panose="02020603050405020304" pitchFamily="18" charset="0"/>
                    <a:sym typeface="+mn-ea"/>
                  </a:rPr>
                  <a:t>U</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中不属于集合</a:t>
                </a:r>
                <a:r>
                  <a:rPr lang="en" altLang="zh-CN" sz="2400" dirty="0">
                    <a:latin typeface="Times New Roman" panose="02020603050405020304" pitchFamily="18" charset="0"/>
                    <a:ea typeface="楷体" panose="02010609060101010101" charset="-122"/>
                    <a:cs typeface="Times New Roman" panose="02020603050405020304" pitchFamily="18" charset="0"/>
                    <a:sym typeface="+mn-ea"/>
                  </a:rPr>
                  <a:t>A</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的所有元素组成的集合称为集合</a:t>
                </a:r>
                <a:r>
                  <a:rPr lang="en" altLang="zh-CN" sz="2400" dirty="0">
                    <a:latin typeface="Times New Roman" panose="02020603050405020304" pitchFamily="18" charset="0"/>
                    <a:ea typeface="楷体" panose="02010609060101010101" charset="-122"/>
                    <a:cs typeface="Times New Roman" panose="02020603050405020304" pitchFamily="18" charset="0"/>
                    <a:sym typeface="+mn-ea"/>
                  </a:rPr>
                  <a:t>A</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相对于全集</a:t>
                </a:r>
                <a:r>
                  <a:rPr lang="en" altLang="zh-CN" sz="2400" dirty="0">
                    <a:latin typeface="Times New Roman" panose="02020603050405020304" pitchFamily="18" charset="0"/>
                    <a:ea typeface="楷体" panose="02010609060101010101" charset="-122"/>
                    <a:cs typeface="Times New Roman" panose="02020603050405020304" pitchFamily="18" charset="0"/>
                    <a:sym typeface="+mn-ea"/>
                  </a:rPr>
                  <a:t>U</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的</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补集</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，简称为集合</a:t>
                </a:r>
                <a:r>
                  <a:rPr lang="en" altLang="zh-CN" sz="2400" dirty="0">
                    <a:latin typeface="Times New Roman" panose="02020603050405020304" pitchFamily="18" charset="0"/>
                    <a:ea typeface="楷体" panose="02010609060101010101" charset="-122"/>
                    <a:cs typeface="Times New Roman" panose="02020603050405020304" pitchFamily="18" charset="0"/>
                    <a:sym typeface="+mn-ea"/>
                  </a:rPr>
                  <a:t>A</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的</a:t>
                </a:r>
                <a:r>
                  <a:rPr lang="zh-CN" altLang="en-US" sz="2400" b="1" dirty="0">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补集</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a:t>
                </a:r>
              </a:p>
              <a:p>
                <a:pPr>
                  <a:lnSpc>
                    <a:spcPct val="120000"/>
                  </a:lnSpc>
                </a:pP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dirty="0" err="1">
                    <a:latin typeface="Times New Roman" panose="02020603050405020304" pitchFamily="18" charset="0"/>
                    <a:ea typeface="楷体" panose="02010609060101010101" charset="-122"/>
                    <a:cs typeface="Times New Roman" panose="02020603050405020304" pitchFamily="18" charset="0"/>
                    <a:sym typeface="+mn-ea"/>
                  </a:rPr>
                  <a:t>记作</a:t>
                </a:r>
                <a14:m>
                  <m:oMath xmlns:m="http://schemas.openxmlformats.org/officeDocument/2006/math">
                    <m:sSub>
                      <m:sSubPr>
                        <m:ctrlPr>
                          <a:rPr lang="ar-AE" altLang="zh-CN" sz="2400" i="1" smtClean="0">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b="0" i="1" smtClean="0">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𝑈</m:t>
                        </m:r>
                      </m:sub>
                    </m:sSub>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𝐴</m:t>
                    </m:r>
                  </m:oMath>
                </a14:m>
                <a:r>
                  <a:rPr lang="zh-CN" altLang="ar-AE" sz="2400" dirty="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400" dirty="0" err="1">
                    <a:latin typeface="Times New Roman" panose="02020603050405020304" pitchFamily="18" charset="0"/>
                    <a:ea typeface="楷体" panose="02010609060101010101" charset="-122"/>
                    <a:cs typeface="Times New Roman" panose="02020603050405020304" pitchFamily="18" charset="0"/>
                    <a:sym typeface="+mn-ea"/>
                  </a:rPr>
                  <a:t>即</a:t>
                </a:r>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 </a:t>
                </a:r>
                <a14:m>
                  <m:oMath xmlns:m="http://schemas.openxmlformats.org/officeDocument/2006/math">
                    <m:sSub>
                      <m:sSubPr>
                        <m:ctrlPr>
                          <a:rPr lang="ar-AE" altLang="zh-CN" sz="2400" i="1">
                            <a:latin typeface="Cambria Math" panose="02040503050406030204" pitchFamily="18" charset="0"/>
                            <a:ea typeface="楷体" panose="02010609060101010101" charset="-122"/>
                            <a:cs typeface="Times New Roman" panose="02020603050405020304" pitchFamily="18" charset="0"/>
                            <a:sym typeface="+mn-ea"/>
                          </a:rPr>
                        </m:ctrlPr>
                      </m:sSubPr>
                      <m:e>
                        <m:r>
                          <a:rPr lang="ar-AE" altLang="zh-CN" sz="2400" i="1">
                            <a:latin typeface="Cambria Math" panose="02040503050406030204" pitchFamily="18" charset="0"/>
                            <a:ea typeface="楷体" panose="02010609060101010101" charset="-122"/>
                            <a:cs typeface="Times New Roman" panose="02020603050405020304" pitchFamily="18" charset="0"/>
                            <a:sym typeface="+mn-ea"/>
                          </a:rPr>
                          <m:t>𝐶</m:t>
                        </m:r>
                      </m:e>
                      <m: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𝑈</m:t>
                        </m:r>
                      </m:sub>
                    </m:sSub>
                    <m:r>
                      <a:rPr lang="en-US" altLang="zh-CN" sz="2400" i="1">
                        <a:latin typeface="Cambria Math" panose="02040503050406030204" pitchFamily="18" charset="0"/>
                        <a:ea typeface="楷体" panose="02010609060101010101" charset="-122"/>
                        <a:cs typeface="Times New Roman" panose="02020603050405020304" pitchFamily="18" charset="0"/>
                        <a:sym typeface="+mn-ea"/>
                      </a:rPr>
                      <m:t>𝐴</m:t>
                    </m:r>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m:t>
                    </m:r>
                    <m:d>
                      <m:dPr>
                        <m:begChr m:val="{"/>
                        <m:endChr m:val="}"/>
                        <m:ctrlP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ctrlPr>
                      </m:dPr>
                      <m:e>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𝑥</m:t>
                        </m:r>
                      </m:e>
                      <m:e>
                        <m:r>
                          <a:rPr lang="en-US" altLang="zh-CN" sz="2400" b="0" i="1" smtClean="0">
                            <a:latin typeface="Cambria Math" panose="02040503050406030204" pitchFamily="18" charset="0"/>
                            <a:ea typeface="楷体" panose="02010609060101010101" charset="-122"/>
                            <a:cs typeface="Times New Roman" panose="02020603050405020304" pitchFamily="18" charset="0"/>
                            <a:sym typeface="+mn-ea"/>
                          </a:rPr>
                          <m:t>𝑥</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sym typeface="+mn-ea"/>
                          </a:rPr>
                          <m:t>𝑈</m:t>
                        </m:r>
                        <m:r>
                          <a:rPr lang="zh-CN" altLang="en-US" sz="2400" i="1">
                            <a:latin typeface="Cambria Math" panose="02040503050406030204" pitchFamily="18" charset="0"/>
                            <a:ea typeface="Cambria Math" panose="02040503050406030204" pitchFamily="18" charset="0"/>
                            <a:cs typeface="Times New Roman" panose="02020603050405020304" pitchFamily="18" charset="0"/>
                            <a:sym typeface="+mn-ea"/>
                          </a:rPr>
                          <m:t>且</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sym typeface="+mn-ea"/>
                          </a:rPr>
                          <m:t>𝑥</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sym typeface="+mn-ea"/>
                          </a:rPr>
                          <m:t>𝐴</m:t>
                        </m:r>
                      </m:e>
                    </m:d>
                  </m:oMath>
                </a14:m>
                <a:r>
                  <a:rPr lang="zh-CN" altLang="en-US" sz="2400" dirty="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400" dirty="0">
                    <a:latin typeface="Times New Roman" panose="02020603050405020304" pitchFamily="18" charset="0"/>
                    <a:ea typeface="黑体" panose="02010609060101010101" charset="-122"/>
                    <a:cs typeface="Times New Roman" panose="02020603050405020304" pitchFamily="18" charset="0"/>
                    <a:sym typeface="+mn-ea"/>
                  </a:rPr>
                  <a:t>．</a:t>
                </a:r>
                <a:endParaRPr lang="en-US" altLang="zh-CN" sz="2400" dirty="0">
                  <a:latin typeface="Times New Roman" panose="02020603050405020304" pitchFamily="18" charset="0"/>
                  <a:ea typeface="楷体" panose="02010609060101010101" charset="-122"/>
                  <a:cs typeface="Times New Roman" panose="02020603050405020304" pitchFamily="18" charset="0"/>
                  <a:sym typeface="+mn-ea"/>
                </a:endParaRPr>
              </a:p>
            </p:txBody>
          </p:sp>
        </mc:Choice>
        <mc:Fallback>
          <p:sp>
            <p:nvSpPr>
              <p:cNvPr id="13" name="文本框 12"/>
              <p:cNvSpPr txBox="1">
                <a:spLocks noRot="1" noChangeAspect="1" noMove="1" noResize="1" noEditPoints="1" noAdjustHandles="1" noChangeArrowheads="1" noChangeShapeType="1" noTextEdit="1"/>
              </p:cNvSpPr>
              <p:nvPr>
                <p:custDataLst>
                  <p:tags r:id="rId4"/>
                </p:custDataLst>
              </p:nvPr>
            </p:nvSpPr>
            <p:spPr>
              <a:xfrm>
                <a:off x="239395" y="844550"/>
                <a:ext cx="11442700" cy="1420495"/>
              </a:xfrm>
              <a:prstGeom prst="rect">
                <a:avLst/>
              </a:prstGeom>
              <a:blipFill>
                <a:blip r:embed="rId9"/>
                <a:stretch>
                  <a:fillRect l="-799" t="-2575" b="-4721"/>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3212969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linds(horizontal)">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3"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50188CB-4803-D038-1CF1-824BACD58D68}"/>
                  </a:ext>
                </a:extLst>
              </p:cNvPr>
              <p:cNvSpPr txBox="1"/>
              <p:nvPr/>
            </p:nvSpPr>
            <p:spPr>
              <a:xfrm>
                <a:off x="564515" y="708025"/>
                <a:ext cx="10732135" cy="2498761"/>
              </a:xfrm>
              <a:prstGeom prst="rect">
                <a:avLst/>
              </a:prstGeom>
              <a:noFill/>
            </p:spPr>
            <p:txBody>
              <a:bodyPr wrap="square" rtlCol="0">
                <a:spAutoFit/>
              </a:bodyPr>
              <a:lstStyle/>
              <a:p>
                <a:pPr>
                  <a:lnSpc>
                    <a:spcPct val="17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1-2</a:t>
                </a:r>
                <a:r>
                  <a:rPr lang="zh-CN" altLang="en-US" sz="2400" b="1" dirty="0">
                    <a:latin typeface="宋体" panose="02010600030101010101" pitchFamily="2" charset="-122"/>
                    <a:ea typeface="宋体" panose="02010600030101010101" pitchFamily="2" charset="-122"/>
                    <a:cs typeface="宋体" panose="02010600030101010101" pitchFamily="2" charset="-122"/>
                  </a:rPr>
                  <a:t> 下列</a:t>
                </a: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若</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en-US" sz="2400" b="1" dirty="0">
                    <a:latin typeface="宋体" panose="02010600030101010101" pitchFamily="2" charset="-122"/>
                    <a:ea typeface="宋体" panose="02010600030101010101" pitchFamily="2" charset="-122"/>
                    <a:cs typeface="宋体" panose="02010600030101010101" pitchFamily="2" charset="-122"/>
                    <a:sym typeface="+mn-ea"/>
                  </a:rPr>
                  <a:t>,</a:t>
                </a:r>
                <a:r>
                  <a:rPr sz="2400" b="1" dirty="0" err="1">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oMath>
                </a14:m>
                <a:r>
                  <a:rPr lang="en-US"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形式的命题中，哪些命题中的</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𝑝</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𝑞</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的充分条件？</a:t>
                </a:r>
              </a:p>
              <a:p>
                <a:pPr>
                  <a:lnSpc>
                    <a:spcPct val="17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若四边形的两组对角分别相等，则这个四边形是平行四边形；</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7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(2)</a:t>
                </a:r>
                <a:r>
                  <a:rPr lang="en-US" altLang="zh-CN" sz="2400" b="1" dirty="0" err="1">
                    <a:latin typeface="宋体" panose="02010600030101010101" pitchFamily="2" charset="-122"/>
                    <a:ea typeface="宋体" panose="02010600030101010101" pitchFamily="2" charset="-122"/>
                    <a:cs typeface="宋体" panose="02010600030101010101" pitchFamily="2" charset="-122"/>
                  </a:rPr>
                  <a:t>若两个三角形的三边成比例，则这两个三角形相似</a:t>
                </a:r>
                <a:r>
                  <a:rPr lang="zh-CN" altLang="en-US" sz="2400" b="1" dirty="0">
                    <a:latin typeface="宋体" panose="02010600030101010101" pitchFamily="2" charset="-122"/>
                    <a:ea typeface="宋体" panose="02010600030101010101" pitchFamily="2" charset="-122"/>
                    <a:cs typeface="宋体" panose="02010600030101010101" pitchFamily="2" charset="-122"/>
                  </a:rPr>
                  <a:t>；</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7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(3)</a:t>
                </a:r>
                <a:r>
                  <a:rPr lang="en-US" altLang="zh-CN" sz="2400" b="1" dirty="0" err="1">
                    <a:latin typeface="宋体" panose="02010600030101010101" pitchFamily="2" charset="-122"/>
                    <a:ea typeface="宋体" panose="02010600030101010101" pitchFamily="2" charset="-122"/>
                    <a:cs typeface="宋体" panose="02010600030101010101" pitchFamily="2" charset="-122"/>
                  </a:rPr>
                  <a:t>若四边形为菱形，则这个四边形的对角线互相垂直</a:t>
                </a:r>
                <a:r>
                  <a:rPr lang="zh-CN" altLang="en-US" sz="2400" b="1" dirty="0">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41" name="文本框 40">
                <a:extLst>
                  <a:ext uri="{FF2B5EF4-FFF2-40B4-BE49-F238E27FC236}">
                    <a16:creationId xmlns:a16="http://schemas.microsoft.com/office/drawing/2014/main" id="{D50188CB-4803-D038-1CF1-824BACD58D68}"/>
                  </a:ext>
                </a:extLst>
              </p:cNvPr>
              <p:cNvSpPr txBox="1">
                <a:spLocks noRot="1" noChangeAspect="1" noMove="1" noResize="1" noEditPoints="1" noAdjustHandles="1" noChangeArrowheads="1" noChangeShapeType="1" noTextEdit="1"/>
              </p:cNvSpPr>
              <p:nvPr/>
            </p:nvSpPr>
            <p:spPr>
              <a:xfrm>
                <a:off x="564515" y="708025"/>
                <a:ext cx="10732135" cy="2498761"/>
              </a:xfrm>
              <a:prstGeom prst="rect">
                <a:avLst/>
              </a:prstGeom>
              <a:blipFill>
                <a:blip r:embed="rId2"/>
                <a:stretch>
                  <a:fillRect l="-946" b="-5051"/>
                </a:stretch>
              </a:blipFill>
            </p:spPr>
            <p:txBody>
              <a:bodyPr/>
              <a:lstStyle/>
              <a:p>
                <a:r>
                  <a:rPr lang="zh-CN" altLang="en-US">
                    <a:noFill/>
                  </a:rPr>
                  <a:t> </a:t>
                </a:r>
              </a:p>
            </p:txBody>
          </p:sp>
        </mc:Fallback>
      </mc:AlternateContent>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p:sp>
        <p:nvSpPr>
          <p:cNvPr id="5" name="文本框 4"/>
          <p:cNvSpPr txBox="1"/>
          <p:nvPr/>
        </p:nvSpPr>
        <p:spPr>
          <a:xfrm>
            <a:off x="7961146" y="2015490"/>
            <a:ext cx="3033395" cy="1383665"/>
          </a:xfrm>
          <a:prstGeom prst="rect">
            <a:avLst/>
          </a:prstGeom>
          <a:noFill/>
        </p:spPr>
        <p:txBody>
          <a:bodyPr wrap="square" rtlCol="0" anchor="t">
            <a:spAutoFit/>
          </a:bodyPr>
          <a:lstStyle/>
          <a:p>
            <a:r>
              <a:rPr lang="zh-CN" altLang="en-US" sz="2800" dirty="0">
                <a:solidFill>
                  <a:srgbClr val="FF0000"/>
                </a:solidFill>
                <a:latin typeface="+mn-ea"/>
                <a:cs typeface="+mn-ea"/>
                <a:sym typeface="+mn-ea"/>
              </a:rPr>
              <a:t>举反例是判断一个命题是假命题的重要方法！</a:t>
            </a: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50188CB-4803-D038-1CF1-824BACD58D68}"/>
                  </a:ext>
                </a:extLst>
              </p:cNvPr>
              <p:cNvSpPr txBox="1"/>
              <p:nvPr/>
            </p:nvSpPr>
            <p:spPr>
              <a:xfrm>
                <a:off x="564515" y="708025"/>
                <a:ext cx="10732135" cy="2498761"/>
              </a:xfrm>
              <a:prstGeom prst="rect">
                <a:avLst/>
              </a:prstGeom>
              <a:noFill/>
            </p:spPr>
            <p:txBody>
              <a:bodyPr wrap="square" rtlCol="0">
                <a:spAutoFit/>
              </a:bodyPr>
              <a:lstStyle/>
              <a:p>
                <a:pPr>
                  <a:lnSpc>
                    <a:spcPct val="17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1-2</a:t>
                </a:r>
                <a:r>
                  <a:rPr lang="zh-CN" altLang="en-US" sz="2400" b="1" dirty="0">
                    <a:latin typeface="宋体" panose="02010600030101010101" pitchFamily="2" charset="-122"/>
                    <a:ea typeface="宋体" panose="02010600030101010101" pitchFamily="2" charset="-122"/>
                    <a:cs typeface="宋体" panose="02010600030101010101" pitchFamily="2" charset="-122"/>
                  </a:rPr>
                  <a:t> 下列</a:t>
                </a: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若</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en-US" sz="2400" b="1" dirty="0">
                    <a:latin typeface="宋体" panose="02010600030101010101" pitchFamily="2" charset="-122"/>
                    <a:ea typeface="宋体" panose="02010600030101010101" pitchFamily="2" charset="-122"/>
                    <a:cs typeface="宋体" panose="02010600030101010101" pitchFamily="2" charset="-122"/>
                    <a:sym typeface="+mn-ea"/>
                  </a:rPr>
                  <a:t>,</a:t>
                </a:r>
                <a:r>
                  <a:rPr sz="2400" b="1" dirty="0" err="1">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oMath>
                </a14:m>
                <a:r>
                  <a:rPr lang="en-US"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形式的命题中，哪些命题中的</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𝑝</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𝑞</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的充分条件？</a:t>
                </a:r>
              </a:p>
              <a:p>
                <a:pPr>
                  <a:lnSpc>
                    <a:spcPct val="17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若四边形的两组对角分别相等，则这个四边形是平行四边形；</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7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(2)</a:t>
                </a:r>
                <a:r>
                  <a:rPr lang="en-US" altLang="zh-CN" sz="2400" b="1" dirty="0" err="1">
                    <a:latin typeface="宋体" panose="02010600030101010101" pitchFamily="2" charset="-122"/>
                    <a:ea typeface="宋体" panose="02010600030101010101" pitchFamily="2" charset="-122"/>
                    <a:cs typeface="宋体" panose="02010600030101010101" pitchFamily="2" charset="-122"/>
                  </a:rPr>
                  <a:t>若两个三角形的三边成比例，则这两个三角形相似</a:t>
                </a:r>
                <a:r>
                  <a:rPr lang="zh-CN" altLang="en-US" sz="2400" b="1" dirty="0">
                    <a:latin typeface="宋体" panose="02010600030101010101" pitchFamily="2" charset="-122"/>
                    <a:ea typeface="宋体" panose="02010600030101010101" pitchFamily="2" charset="-122"/>
                    <a:cs typeface="宋体" panose="02010600030101010101" pitchFamily="2" charset="-122"/>
                  </a:rPr>
                  <a:t>；</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7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(3)</a:t>
                </a:r>
                <a:r>
                  <a:rPr lang="en-US" altLang="zh-CN" sz="2400" b="1" dirty="0" err="1">
                    <a:latin typeface="宋体" panose="02010600030101010101" pitchFamily="2" charset="-122"/>
                    <a:ea typeface="宋体" panose="02010600030101010101" pitchFamily="2" charset="-122"/>
                    <a:cs typeface="宋体" panose="02010600030101010101" pitchFamily="2" charset="-122"/>
                  </a:rPr>
                  <a:t>若四边形为菱形，则这个四边形的对角线互相垂直</a:t>
                </a:r>
                <a:r>
                  <a:rPr lang="zh-CN" altLang="en-US" sz="2400" b="1" dirty="0">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41" name="文本框 40">
                <a:extLst>
                  <a:ext uri="{FF2B5EF4-FFF2-40B4-BE49-F238E27FC236}">
                    <a16:creationId xmlns:a16="http://schemas.microsoft.com/office/drawing/2014/main" id="{D50188CB-4803-D038-1CF1-824BACD58D68}"/>
                  </a:ext>
                </a:extLst>
              </p:cNvPr>
              <p:cNvSpPr txBox="1">
                <a:spLocks noRot="1" noChangeAspect="1" noMove="1" noResize="1" noEditPoints="1" noAdjustHandles="1" noChangeArrowheads="1" noChangeShapeType="1" noTextEdit="1"/>
              </p:cNvSpPr>
              <p:nvPr/>
            </p:nvSpPr>
            <p:spPr>
              <a:xfrm>
                <a:off x="564515" y="708025"/>
                <a:ext cx="10732135" cy="2498761"/>
              </a:xfrm>
              <a:prstGeom prst="rect">
                <a:avLst/>
              </a:prstGeom>
              <a:blipFill>
                <a:blip r:embed="rId2"/>
                <a:stretch>
                  <a:fillRect l="-946" b="-5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A1FCBF37-5785-8C86-B772-839BD8B7E860}"/>
                  </a:ext>
                </a:extLst>
              </p:cNvPr>
              <p:cNvSpPr txBox="1"/>
              <p:nvPr/>
            </p:nvSpPr>
            <p:spPr>
              <a:xfrm>
                <a:off x="705485" y="3458845"/>
                <a:ext cx="10449560" cy="2221762"/>
              </a:xfrm>
              <a:prstGeom prst="rect">
                <a:avLst/>
              </a:prstGeom>
              <a:noFill/>
            </p:spPr>
            <p:txBody>
              <a:bodyPr wrap="square" rtlCol="0">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解：</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这是一条平行四边形的判定定理</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r>
                      <a:rPr lang="en-US" sz="2400" i="1">
                        <a:solidFill>
                          <a:srgbClr val="FF0000"/>
                        </a:solidFill>
                        <a:latin typeface="Cambria Math" panose="02040503050406030204" charset="0"/>
                        <a:ea typeface="宋体" panose="02010600030101010101" pitchFamily="2" charset="-122"/>
                        <a:cs typeface="Cambria Math" panose="02040503050406030204" charset="0"/>
                      </a:rPr>
                      <m:t>，</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所以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的充分条件</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p>
              <a:p>
                <a:pPr>
                  <a:lnSpc>
                    <a:spcPct val="150000"/>
                  </a:lnSpc>
                </a:pP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(2)</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这是一条相似三角形的判定定理</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r>
                      <a:rPr lang="en-US" sz="2400" i="1">
                        <a:solidFill>
                          <a:srgbClr val="FF0000"/>
                        </a:solidFill>
                        <a:latin typeface="Cambria Math" panose="02040503050406030204" charset="0"/>
                        <a:ea typeface="宋体" panose="02010600030101010101" pitchFamily="2" charset="-122"/>
                        <a:cs typeface="Cambria Math" panose="02040503050406030204" charset="0"/>
                      </a:rPr>
                      <m:t>，</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所以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的充分条件</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p>
              <a:p>
                <a:pPr>
                  <a:lnSpc>
                    <a:spcPct val="150000"/>
                  </a:lnSpc>
                </a:pP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(3)</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这是一条菱形的性质定理</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r>
                      <a:rPr lang="en-US" sz="2400" i="1">
                        <a:solidFill>
                          <a:srgbClr val="FF0000"/>
                        </a:solidFill>
                        <a:latin typeface="Cambria Math" panose="02040503050406030204" charset="0"/>
                        <a:ea typeface="宋体" panose="02010600030101010101" pitchFamily="2" charset="-122"/>
                        <a:cs typeface="Cambria Math" panose="02040503050406030204" charset="0"/>
                      </a:rPr>
                      <m:t>，</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所以</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的充分条件</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p>
              <a:p>
                <a:pPr>
                  <a:lnSpc>
                    <a:spcPct val="150000"/>
                  </a:lnSpc>
                </a:pPr>
                <a:endParaRPr lang="en-US"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mc:Choice>
        <mc:Fallback xmlns="">
          <p:sp>
            <p:nvSpPr>
              <p:cNvPr id="42" name="文本框 41">
                <a:extLst>
                  <a:ext uri="{FF2B5EF4-FFF2-40B4-BE49-F238E27FC236}">
                    <a16:creationId xmlns:a16="http://schemas.microsoft.com/office/drawing/2014/main" id="{A1FCBF37-5785-8C86-B772-839BD8B7E860}"/>
                  </a:ext>
                </a:extLst>
              </p:cNvPr>
              <p:cNvSpPr txBox="1">
                <a:spLocks noRot="1" noChangeAspect="1" noMove="1" noResize="1" noEditPoints="1" noAdjustHandles="1" noChangeArrowheads="1" noChangeShapeType="1" noTextEdit="1"/>
              </p:cNvSpPr>
              <p:nvPr/>
            </p:nvSpPr>
            <p:spPr>
              <a:xfrm>
                <a:off x="705485" y="3458845"/>
                <a:ext cx="10449560" cy="2221762"/>
              </a:xfrm>
              <a:prstGeom prst="rect">
                <a:avLst/>
              </a:prstGeom>
              <a:blipFill>
                <a:blip r:embed="rId3"/>
                <a:stretch>
                  <a:fillRect l="-8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3730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blinds(horizontal)">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blinds(horizontal)">
                                      <p:cBhvr>
                                        <p:cTn id="12" dur="500"/>
                                        <p:tgtEl>
                                          <p:spTgt spid="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animEffect transition="in" filter="blinds(horizontal)">
                                      <p:cBhvr>
                                        <p:cTn id="17" dur="500"/>
                                        <p:tgtEl>
                                          <p:spTgt spid="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8908" t="54537" r="10937" b="32163"/>
          <a:stretch>
            <a:fillRect/>
          </a:stretch>
        </p:blipFill>
        <p:spPr>
          <a:xfrm>
            <a:off x="-125730" y="655320"/>
            <a:ext cx="12027535" cy="2799715"/>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EDEE010-B6B0-33E4-D57A-95D4C67AAB54}"/>
                  </a:ext>
                </a:extLst>
              </p:cNvPr>
              <p:cNvSpPr txBox="1"/>
              <p:nvPr/>
            </p:nvSpPr>
            <p:spPr>
              <a:xfrm>
                <a:off x="561275" y="3267622"/>
                <a:ext cx="10448290" cy="1894814"/>
              </a:xfrm>
              <a:prstGeom prst="rect">
                <a:avLst/>
              </a:prstGeom>
              <a:noFill/>
            </p:spPr>
            <p:txBody>
              <a:bodyPr wrap="square" rtlCol="0">
                <a:spAutoFit/>
              </a:bodyPr>
              <a:lstStyle/>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我们说</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𝑝</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𝑞</m:t>
                    </m:r>
                  </m:oMath>
                </a14:m>
                <a:r>
                  <a:rPr lang="zh-CN" altLang="en-US" sz="2400" b="1" dirty="0">
                    <a:latin typeface="Cambria Math" panose="02040503050406030204" charset="0"/>
                    <a:ea typeface="宋体" panose="02010600030101010101" pitchFamily="2" charset="-122"/>
                    <a:cs typeface="Cambria Math" panose="02040503050406030204" charset="0"/>
                  </a:rPr>
                  <a:t>的充分条件，是指条件</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Cambria Math" panose="02040503050406030204" charset="0"/>
                    <a:ea typeface="宋体" panose="02010600030101010101" pitchFamily="2" charset="-122"/>
                    <a:cs typeface="Cambria Math" panose="02040503050406030204" charset="0"/>
                  </a:rPr>
                  <a:t>可以推出结论</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oMath>
                </a14:m>
                <a:r>
                  <a:rPr lang="zh-CN" altLang="en-US" sz="2400" dirty="0">
                    <a:latin typeface="Cambria Math" panose="02040503050406030204" charset="0"/>
                    <a:ea typeface="宋体" panose="02010600030101010101" pitchFamily="2" charset="-122"/>
                    <a:cs typeface="Cambria Math" panose="02040503050406030204" charset="0"/>
                  </a:rPr>
                  <a:t>，</a:t>
                </a:r>
                <a:r>
                  <a:rPr lang="zh-CN" altLang="en-US" sz="2400" b="1" dirty="0">
                    <a:latin typeface="Cambria Math" panose="02040503050406030204" charset="0"/>
                    <a:ea typeface="宋体" panose="02010600030101010101" pitchFamily="2" charset="-122"/>
                    <a:cs typeface="Cambria Math" panose="02040503050406030204" charset="0"/>
                  </a:rPr>
                  <a:t>但这并不意味着只能由这个条件</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𝑝</m:t>
                    </m:r>
                  </m:oMath>
                </a14:m>
                <a:r>
                  <a:rPr lang="zh-CN" altLang="en-US" sz="2400" b="1" dirty="0">
                    <a:latin typeface="Cambria Math" panose="02040503050406030204" charset="0"/>
                    <a:ea typeface="宋体" panose="02010600030101010101" pitchFamily="2" charset="-122"/>
                    <a:cs typeface="Cambria Math" panose="02040503050406030204" charset="0"/>
                  </a:rPr>
                  <a:t>才能推出结论</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𝑞</m:t>
                    </m:r>
                  </m:oMath>
                </a14:m>
                <a:r>
                  <a:rPr lang="en-US" altLang="zh-CN" sz="2400" b="1" dirty="0">
                    <a:latin typeface="Cambria Math" panose="02040503050406030204" charset="0"/>
                    <a:ea typeface="宋体" panose="02010600030101010101" pitchFamily="2" charset="-122"/>
                    <a:cs typeface="Cambria Math" panose="02040503050406030204" charset="0"/>
                  </a:rPr>
                  <a:t>.</a:t>
                </a:r>
                <a:r>
                  <a:rPr lang="zh-CN" altLang="en-US" sz="2400" b="1" dirty="0">
                    <a:latin typeface="Cambria Math" panose="02040503050406030204" charset="0"/>
                    <a:ea typeface="宋体" panose="02010600030101010101" pitchFamily="2" charset="-122"/>
                    <a:cs typeface="Cambria Math" panose="02040503050406030204" charset="0"/>
                  </a:rPr>
                  <a:t>一般来说，对给定结论</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oMath>
                </a14:m>
                <a:r>
                  <a:rPr lang="zh-CN" altLang="en-US" sz="2400" dirty="0">
                    <a:latin typeface="Cambria Math" panose="02040503050406030204" charset="0"/>
                    <a:ea typeface="宋体" panose="02010600030101010101" pitchFamily="2" charset="-122"/>
                    <a:cs typeface="Cambria Math" panose="02040503050406030204" charset="0"/>
                  </a:rPr>
                  <a:t>，</a:t>
                </a:r>
                <a:r>
                  <a:rPr lang="zh-CN" altLang="en-US" sz="2400" b="1" dirty="0">
                    <a:latin typeface="Cambria Math" panose="02040503050406030204" charset="0"/>
                    <a:ea typeface="宋体" panose="02010600030101010101" pitchFamily="2" charset="-122"/>
                    <a:cs typeface="Cambria Math" panose="02040503050406030204" charset="0"/>
                  </a:rPr>
                  <a:t>使得</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Cambria Math" panose="02040503050406030204" charset="0"/>
                    <a:ea typeface="宋体" panose="02010600030101010101" pitchFamily="2" charset="-122"/>
                    <a:cs typeface="Cambria Math" panose="02040503050406030204" charset="0"/>
                  </a:rPr>
                  <a:t>成立的条件是不唯一的</a:t>
                </a:r>
                <a:r>
                  <a:rPr lang="en-US" altLang="zh-CN" sz="2400" b="1" dirty="0">
                    <a:latin typeface="Cambria Math" panose="02040503050406030204" charset="0"/>
                    <a:ea typeface="宋体" panose="02010600030101010101" pitchFamily="2" charset="-122"/>
                    <a:cs typeface="Cambria Math" panose="02040503050406030204" charset="0"/>
                  </a:rPr>
                  <a:t>.</a:t>
                </a:r>
              </a:p>
            </p:txBody>
          </p:sp>
        </mc:Choice>
        <mc:Fallback xmlns="">
          <p:sp>
            <p:nvSpPr>
              <p:cNvPr id="5" name="文本框 4">
                <a:extLst>
                  <a:ext uri="{FF2B5EF4-FFF2-40B4-BE49-F238E27FC236}">
                    <a16:creationId xmlns:a16="http://schemas.microsoft.com/office/drawing/2014/main" id="{0EDEE010-B6B0-33E4-D57A-95D4C67AAB54}"/>
                  </a:ext>
                </a:extLst>
              </p:cNvPr>
              <p:cNvSpPr txBox="1">
                <a:spLocks noRot="1" noChangeAspect="1" noMove="1" noResize="1" noEditPoints="1" noAdjustHandles="1" noChangeArrowheads="1" noChangeShapeType="1" noTextEdit="1"/>
              </p:cNvSpPr>
              <p:nvPr/>
            </p:nvSpPr>
            <p:spPr>
              <a:xfrm>
                <a:off x="561275" y="3267622"/>
                <a:ext cx="10448290" cy="1894814"/>
              </a:xfrm>
              <a:prstGeom prst="rect">
                <a:avLst/>
              </a:prstGeom>
              <a:blipFill>
                <a:blip r:embed="rId3"/>
                <a:stretch>
                  <a:fillRect l="-972" r="-851" b="-666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8908" t="54537" r="10937" b="32163"/>
          <a:stretch>
            <a:fillRect/>
          </a:stretch>
        </p:blipFill>
        <p:spPr>
          <a:xfrm>
            <a:off x="-125730" y="655320"/>
            <a:ext cx="12027535" cy="2799715"/>
          </a:xfrm>
          <a:prstGeom prst="rect">
            <a:avLst/>
          </a:prstGeom>
        </p:spPr>
      </p:pic>
      <p:sp>
        <p:nvSpPr>
          <p:cNvPr id="5" name="文本框 4">
            <a:extLst>
              <a:ext uri="{FF2B5EF4-FFF2-40B4-BE49-F238E27FC236}">
                <a16:creationId xmlns:a16="http://schemas.microsoft.com/office/drawing/2014/main" id="{0EDEE010-B6B0-33E4-D57A-95D4C67AAB54}"/>
              </a:ext>
            </a:extLst>
          </p:cNvPr>
          <p:cNvSpPr txBox="1"/>
          <p:nvPr/>
        </p:nvSpPr>
        <p:spPr>
          <a:xfrm>
            <a:off x="561275" y="3052138"/>
            <a:ext cx="10448290" cy="3150542"/>
          </a:xfrm>
          <a:prstGeom prst="rect">
            <a:avLst/>
          </a:prstGeom>
          <a:noFill/>
        </p:spPr>
        <p:txBody>
          <a:bodyPr wrap="square" rtlCol="0">
            <a:spAutoFit/>
          </a:bodyPr>
          <a:lstStyle/>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例如我们知道下列命题均为真命题</a:t>
            </a:r>
            <a:r>
              <a:rPr lang="en-US" altLang="zh-CN" sz="2400" b="1" dirty="0">
                <a:latin typeface="Cambria Math" panose="02040503050406030204" charset="0"/>
                <a:ea typeface="宋体" panose="02010600030101010101" pitchFamily="2" charset="-122"/>
                <a:cs typeface="Cambria Math" panose="02040503050406030204" charset="0"/>
              </a:rPr>
              <a:t>:</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①若四边形的两组对边分别相等，则这个四边形是平行四边形；</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②若四边形的一组对边平行且相等，则这个四边形是平行四边形；</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③若四边形的两条对角线互相平分，则这个四边形是平行四边形</a:t>
            </a:r>
            <a:r>
              <a:rPr lang="en-US" altLang="zh-CN" sz="2400" b="1" dirty="0">
                <a:latin typeface="Cambria Math" panose="02040503050406030204" charset="0"/>
                <a:ea typeface="宋体" panose="02010600030101010101" pitchFamily="2" charset="-122"/>
                <a:cs typeface="Cambria Math" panose="02040503050406030204" charset="0"/>
              </a:rPr>
              <a:t>.</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     若四边形的两组对角相等</a:t>
            </a:r>
            <a:r>
              <a:rPr lang="en-US" altLang="zh-CN" sz="2400" b="1" dirty="0">
                <a:latin typeface="Cambria Math" panose="02040503050406030204" charset="0"/>
                <a:ea typeface="宋体" panose="02010600030101010101" pitchFamily="2" charset="-122"/>
                <a:cs typeface="Cambria Math" panose="02040503050406030204" charset="0"/>
              </a:rPr>
              <a:t>,</a:t>
            </a:r>
            <a:r>
              <a:rPr lang="zh-CN" altLang="en-US" sz="2400" b="1" dirty="0">
                <a:latin typeface="Cambria Math" panose="02040503050406030204" charset="0"/>
                <a:ea typeface="宋体" panose="02010600030101010101" pitchFamily="2" charset="-122"/>
                <a:cs typeface="Cambria Math" panose="02040503050406030204" charset="0"/>
              </a:rPr>
              <a:t>则这个四边形是平行四边形</a:t>
            </a:r>
            <a:endParaRPr lang="en-US" altLang="zh-CN" sz="2400" b="1" dirty="0">
              <a:latin typeface="Cambria Math" panose="02040503050406030204" charset="0"/>
              <a:ea typeface="宋体" panose="02010600030101010101" pitchFamily="2" charset="-122"/>
              <a:cs typeface="Cambria Math" panose="02040503050406030204" charset="0"/>
            </a:endParaRPr>
          </a:p>
        </p:txBody>
      </p:sp>
    </p:spTree>
    <p:extLst>
      <p:ext uri="{BB962C8B-B14F-4D97-AF65-F5344CB8AC3E}">
        <p14:creationId xmlns:p14="http://schemas.microsoft.com/office/powerpoint/2010/main" val="11664758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p:sp>
        <p:nvSpPr>
          <p:cNvPr id="6" name="文本框 5">
            <a:extLst>
              <a:ext uri="{FF2B5EF4-FFF2-40B4-BE49-F238E27FC236}">
                <a16:creationId xmlns:a16="http://schemas.microsoft.com/office/drawing/2014/main" id="{9CB2B7A4-4BC2-8337-9E4D-DF365D2FFF1C}"/>
              </a:ext>
            </a:extLst>
          </p:cNvPr>
          <p:cNvSpPr txBox="1"/>
          <p:nvPr/>
        </p:nvSpPr>
        <p:spPr>
          <a:xfrm>
            <a:off x="539751" y="645265"/>
            <a:ext cx="10561638" cy="2221762"/>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cs typeface="Cambria Math" panose="02040503050406030204" charset="0"/>
                <a:sym typeface="+mn-ea"/>
              </a:rPr>
              <a:t>所以，平行四边形的每一条判定定理都给出了</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四边形是平行四边形</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的一个充分条件，即这个条件能充分保证四边形是平行四边形</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p>
          <a:p>
            <a:pPr>
              <a:lnSpc>
                <a:spcPct val="150000"/>
              </a:lnSpc>
            </a:pPr>
            <a:r>
              <a:rPr lang="zh-CN" altLang="en-US" sz="2400" b="1" dirty="0">
                <a:latin typeface="宋体" panose="02010600030101010101" pitchFamily="2" charset="-122"/>
                <a:ea typeface="宋体" panose="02010600030101010101" pitchFamily="2" charset="-122"/>
                <a:cs typeface="Cambria Math" panose="02040503050406030204" charset="0"/>
                <a:sym typeface="+mn-ea"/>
              </a:rPr>
              <a:t>类似地，平行线的每一条判定定理都给出了</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两直线平行</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的一个充分条件，例如</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内错角相等</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这个条件就充分保证了</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r>
              <a:rPr lang="zh-CN" altLang="en-US" sz="2400" b="1" dirty="0">
                <a:latin typeface="宋体" panose="02010600030101010101" pitchFamily="2" charset="-122"/>
                <a:ea typeface="宋体" panose="02010600030101010101" pitchFamily="2" charset="-122"/>
                <a:cs typeface="Cambria Math" panose="02040503050406030204" charset="0"/>
                <a:sym typeface="+mn-ea"/>
              </a:rPr>
              <a:t>两条直线平行</a:t>
            </a:r>
            <a:r>
              <a:rPr lang="en-US" altLang="zh-CN" sz="2400" b="1" dirty="0">
                <a:latin typeface="宋体" panose="02010600030101010101" pitchFamily="2" charset="-122"/>
                <a:ea typeface="宋体" panose="02010600030101010101" pitchFamily="2" charset="-122"/>
                <a:cs typeface="Cambria Math" panose="02040503050406030204" charset="0"/>
                <a:sym typeface="+mn-ea"/>
              </a:rPr>
              <a:t>”.</a:t>
            </a:r>
            <a:endParaRPr lang="zh-CN" altLang="en-US" sz="2400" b="1" dirty="0">
              <a:latin typeface="宋体" panose="02010600030101010101" pitchFamily="2" charset="-122"/>
              <a:ea typeface="宋体" panose="02010600030101010101" pitchFamily="2" charset="-122"/>
              <a:cs typeface="Cambria Math" panose="02040503050406030204" charset="0"/>
              <a:sym typeface="+mn-ea"/>
            </a:endParaRPr>
          </a:p>
        </p:txBody>
      </p:sp>
      <p:sp>
        <p:nvSpPr>
          <p:cNvPr id="7" name="文本框 6">
            <a:extLst>
              <a:ext uri="{FF2B5EF4-FFF2-40B4-BE49-F238E27FC236}">
                <a16:creationId xmlns:a16="http://schemas.microsoft.com/office/drawing/2014/main" id="{985093F7-C67F-CEAF-CFC6-450CD69D85DB}"/>
              </a:ext>
            </a:extLst>
          </p:cNvPr>
          <p:cNvSpPr txBox="1"/>
          <p:nvPr/>
        </p:nvSpPr>
        <p:spPr>
          <a:xfrm>
            <a:off x="539751" y="3990974"/>
            <a:ext cx="10561638" cy="1113766"/>
          </a:xfrm>
          <a:prstGeom prst="rect">
            <a:avLst/>
          </a:prstGeom>
          <a:noFill/>
          <a:ln w="28575">
            <a:solidFill>
              <a:schemeClr val="accent1">
                <a:lumMod val="75000"/>
              </a:schemeClr>
            </a:solidFill>
          </a:ln>
        </p:spPr>
        <p:txBody>
          <a:bodyPr wrap="square" rtlCol="0" anchor="t">
            <a:spAutoFit/>
          </a:bodyPr>
          <a:lstStyle/>
          <a:p>
            <a:pPr>
              <a:lnSpc>
                <a:spcPct val="150000"/>
              </a:lnSpc>
            </a:pP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一般地，数学中的每一条判定定理都给出了相应数学结论成立的一个充分条件</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p>
        </p:txBody>
      </p:sp>
    </p:spTree>
    <p:extLst>
      <p:ext uri="{BB962C8B-B14F-4D97-AF65-F5344CB8AC3E}">
        <p14:creationId xmlns:p14="http://schemas.microsoft.com/office/powerpoint/2010/main" val="233486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6707" y="613410"/>
            <a:ext cx="6751993" cy="466090"/>
            <a:chOff x="3559" y="2307"/>
            <a:chExt cx="20583" cy="734"/>
          </a:xfrm>
        </p:grpSpPr>
        <p:sp>
          <p:nvSpPr>
            <p:cNvPr id="34" name="文本框 33"/>
            <p:cNvSpPr txBox="1"/>
            <p:nvPr/>
          </p:nvSpPr>
          <p:spPr>
            <a:xfrm>
              <a:off x="3559" y="2316"/>
              <a:ext cx="20583" cy="725"/>
            </a:xfrm>
            <a:prstGeom prst="rect">
              <a:avLst/>
            </a:prstGeom>
            <a:noFill/>
          </p:spPr>
          <p:txBody>
            <a:bodyPr wrap="square" rtlCol="0">
              <a:spAutoFit/>
            </a:bodyPr>
            <a:lstStyle/>
            <a:p>
              <a:r>
                <a:rPr lang="zh-CN" altLang="en-US" sz="2400" b="1">
                  <a:latin typeface="宋体" panose="02010600030101010101" pitchFamily="2" charset="-122"/>
                  <a:ea typeface="宋体" panose="02010600030101010101" pitchFamily="2" charset="-122"/>
                </a:rPr>
                <a:t>题型二：必要条件的判断与探求</a:t>
              </a:r>
            </a:p>
          </p:txBody>
        </p:sp>
        <p:sp>
          <p:nvSpPr>
            <p:cNvPr id="35" name="圆角矩形 34"/>
            <p:cNvSpPr/>
            <p:nvPr/>
          </p:nvSpPr>
          <p:spPr>
            <a:xfrm>
              <a:off x="3559" y="2307"/>
              <a:ext cx="13984"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 name="文本框 1"/>
              <p:cNvSpPr txBox="1"/>
              <p:nvPr/>
            </p:nvSpPr>
            <p:spPr>
              <a:xfrm>
                <a:off x="582295" y="1095375"/>
                <a:ext cx="10768965" cy="2139950"/>
              </a:xfrm>
              <a:prstGeom prst="rect">
                <a:avLst/>
              </a:prstGeom>
              <a:noFill/>
            </p:spPr>
            <p:txBody>
              <a:bodyPr wrap="square" rtlCol="0">
                <a:spAutoFit/>
              </a:bodyPr>
              <a:lstStyle/>
              <a:p>
                <a:pPr>
                  <a:lnSpc>
                    <a:spcPct val="11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2-1(</a:t>
                </a:r>
                <a:r>
                  <a:rPr lang="zh-CN" altLang="en-US" sz="2400" b="1" dirty="0">
                    <a:latin typeface="宋体" panose="02010600030101010101" pitchFamily="2" charset="-122"/>
                    <a:ea typeface="宋体" panose="02010600030101010101" pitchFamily="2" charset="-122"/>
                    <a:cs typeface="宋体" panose="02010600030101010101" pitchFamily="2" charset="-122"/>
                  </a:rPr>
                  <a:t>多选</a:t>
                </a: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下列命题</a:t>
                </a:r>
                <a:r>
                  <a:rPr lang="zh-CN" sz="2400" b="1" dirty="0">
                    <a:latin typeface="宋体" panose="02010600030101010101" pitchFamily="2" charset="-122"/>
                    <a:ea typeface="宋体" panose="02010600030101010101" pitchFamily="2" charset="-122"/>
                    <a:cs typeface="宋体" panose="02010600030101010101" pitchFamily="2" charset="-122"/>
                  </a:rPr>
                  <a:t>正确的是</a:t>
                </a:r>
                <a:r>
                  <a:rPr lang="en-US" altLang="zh-CN" sz="2400" b="1" dirty="0">
                    <a:latin typeface="宋体" panose="02010600030101010101" pitchFamily="2" charset="-122"/>
                    <a:ea typeface="宋体" panose="02010600030101010101" pitchFamily="2" charset="-122"/>
                    <a:cs typeface="宋体" panose="02010600030101010101" pitchFamily="2" charset="-122"/>
                  </a:rPr>
                  <a:t>(  ).</a:t>
                </a:r>
              </a:p>
              <a:p>
                <a:pPr>
                  <a:lnSpc>
                    <a:spcPct val="11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A.“</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&gt;</m:t>
                    </m:r>
                    <m:r>
                      <a:rPr lang="en-US" altLang="zh-CN" sz="2400" i="1">
                        <a:latin typeface="Cambria Math" panose="02040503050406030204" charset="0"/>
                        <a:ea typeface="宋体" panose="02010600030101010101" pitchFamily="2" charset="-122"/>
                        <a:cs typeface="Cambria Math" panose="02040503050406030204" charset="0"/>
                      </a:rPr>
                      <m:t>2</m:t>
                    </m:r>
                  </m:oMath>
                </a14:m>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是</a:t>
                </a:r>
                <a:r>
                  <a:rPr lang="en-US" altLang="zh-CN" sz="2400" b="1" dirty="0">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&gt;</m:t>
                    </m:r>
                    <m:r>
                      <a:rPr lang="en-US" altLang="zh-CN" sz="2400" i="1">
                        <a:latin typeface="Cambria Math" panose="02040503050406030204" charset="0"/>
                        <a:ea typeface="宋体" panose="02010600030101010101" pitchFamily="2" charset="-122"/>
                        <a:cs typeface="Cambria Math" panose="02040503050406030204" charset="0"/>
                      </a:rPr>
                      <m:t>3</m:t>
                    </m:r>
                  </m:oMath>
                </a14:m>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的必要条件</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1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B.“</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2</m:t>
                    </m:r>
                  </m:oMath>
                </a14:m>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是</a:t>
                </a:r>
                <a:r>
                  <a:rPr lang="en-US" altLang="zh-CN" sz="2400" b="1" dirty="0">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sSup>
                      <m:sSupPr>
                        <m:ctrlPr>
                          <a:rPr lang="en-US" altLang="zh-CN" sz="2400" i="1">
                            <a:latin typeface="Cambria Math" panose="02040503050406030204" pitchFamily="18"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𝑥</m:t>
                        </m:r>
                      </m:e>
                      <m:sup>
                        <m:r>
                          <a:rPr lang="en-US" altLang="zh-CN" sz="2400" i="1">
                            <a:latin typeface="Cambria Math" panose="02040503050406030204" charset="0"/>
                            <a:ea typeface="宋体" panose="02010600030101010101" pitchFamily="2" charset="-122"/>
                            <a:cs typeface="Cambria Math" panose="02040503050406030204" charset="0"/>
                          </a:rPr>
                          <m:t>2</m:t>
                        </m:r>
                      </m:sup>
                    </m:sSup>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4</m:t>
                    </m:r>
                  </m:oMath>
                </a14:m>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的必要条件</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1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C.</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𝐴</m:t>
                    </m:r>
                    <m:r>
                      <a:rPr lang="en-US" altLang="zh-CN" sz="2400" i="1">
                        <a:latin typeface="Cambria Math" panose="02040503050406030204" charset="0"/>
                        <a:ea typeface="宋体" panose="02010600030101010101" pitchFamily="2" charset="-122"/>
                        <a:cs typeface="Cambria Math" panose="02040503050406030204" charset="0"/>
                        <a:sym typeface="+mn-ea"/>
                      </a:rPr>
                      <m:t>∪</m:t>
                    </m:r>
                    <m:r>
                      <a:rPr lang="en-US" altLang="zh-CN" sz="2400" i="1">
                        <a:latin typeface="Cambria Math" panose="02040503050406030204" charset="0"/>
                        <a:ea typeface="宋体" panose="02010600030101010101" pitchFamily="2" charset="-122"/>
                        <a:cs typeface="Cambria Math" panose="02040503050406030204" charset="0"/>
                        <a:sym typeface="+mn-ea"/>
                      </a:rPr>
                      <m:t>𝐵</m:t>
                    </m:r>
                    <m:r>
                      <a:rPr lang="en-US" altLang="zh-CN" sz="2400" i="1">
                        <a:latin typeface="Cambria Math" panose="02040503050406030204" charset="0"/>
                        <a:ea typeface="宋体" panose="02010600030101010101" pitchFamily="2" charset="-122"/>
                        <a:cs typeface="Cambria Math" panose="02040503050406030204" charset="0"/>
                        <a:sym typeface="+mn-ea"/>
                      </a:rPr>
                      <m:t>=</m:t>
                    </m:r>
                    <m:r>
                      <a:rPr lang="en-US" altLang="zh-CN" sz="2400" i="1">
                        <a:latin typeface="Cambria Math" panose="02040503050406030204" charset="0"/>
                        <a:ea typeface="宋体" panose="02010600030101010101" pitchFamily="2" charset="-122"/>
                        <a:cs typeface="Cambria Math" panose="02040503050406030204" charset="0"/>
                        <a:sym typeface="+mn-ea"/>
                      </a:rPr>
                      <m:t>𝐴</m:t>
                    </m:r>
                  </m:oMath>
                </a14:m>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𝐴</m:t>
                    </m:r>
                    <m:r>
                      <a:rPr lang="en-US" altLang="zh-CN" sz="2400" i="1">
                        <a:latin typeface="Cambria Math" panose="02040503050406030204" charset="0"/>
                        <a:ea typeface="宋体" panose="02010600030101010101" pitchFamily="2" charset="-122"/>
                        <a:cs typeface="Cambria Math" panose="02040503050406030204" charset="0"/>
                        <a:sym typeface="+mn-ea"/>
                      </a:rPr>
                      <m:t>∩</m:t>
                    </m:r>
                    <m:r>
                      <a:rPr lang="en-US" altLang="zh-CN" sz="2400" i="1">
                        <a:latin typeface="Cambria Math" panose="02040503050406030204" charset="0"/>
                        <a:ea typeface="宋体" panose="02010600030101010101" pitchFamily="2" charset="-122"/>
                        <a:cs typeface="Cambria Math" panose="02040503050406030204" charset="0"/>
                        <a:sym typeface="+mn-ea"/>
                      </a:rPr>
                      <m:t>𝐵</m:t>
                    </m:r>
                    <m:r>
                      <a:rPr lang="en-US" altLang="zh-CN" sz="2400" i="1">
                        <a:latin typeface="Cambria Math" panose="02040503050406030204" charset="0"/>
                        <a:ea typeface="宋体" panose="02010600030101010101" pitchFamily="2" charset="-122"/>
                        <a:cs typeface="Cambria Math" panose="02040503050406030204" charset="0"/>
                        <a:sym typeface="+mn-ea"/>
                      </a:rPr>
                      <m:t>=</m:t>
                    </m:r>
                    <m:r>
                      <a:rPr lang="en-US" altLang="zh-CN" sz="2400" i="1">
                        <a:latin typeface="Cambria Math" panose="02040503050406030204" charset="0"/>
                        <a:ea typeface="宋体" panose="02010600030101010101" pitchFamily="2" charset="-122"/>
                        <a:cs typeface="Cambria Math" panose="02040503050406030204" charset="0"/>
                        <a:sym typeface="+mn-ea"/>
                      </a:rPr>
                      <m:t>𝐵</m:t>
                    </m:r>
                  </m:oMath>
                </a14:m>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的必要条件</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1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D.</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𝑎</m:t>
                    </m:r>
                    <m:r>
                      <a:rPr lang="en-US" altLang="zh-CN" sz="2400" i="1">
                        <a:latin typeface="Cambria Math" panose="02040503050406030204" charset="0"/>
                        <a:ea typeface="宋体" panose="02010600030101010101" pitchFamily="2" charset="-122"/>
                        <a:cs typeface="Cambria Math" panose="02040503050406030204" charset="0"/>
                      </a:rPr>
                      <m:t>&gt;</m:t>
                    </m:r>
                    <m:r>
                      <a:rPr lang="en-US" altLang="zh-CN" sz="2400" i="1">
                        <a:latin typeface="Cambria Math" panose="02040503050406030204" charset="0"/>
                        <a:ea typeface="宋体" panose="02010600030101010101" pitchFamily="2" charset="-122"/>
                        <a:cs typeface="Cambria Math" panose="02040503050406030204" charset="0"/>
                      </a:rPr>
                      <m:t>𝑏</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𝑞</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𝑎𝑐</m:t>
                    </m:r>
                    <m:r>
                      <a:rPr lang="en-US" altLang="zh-CN" sz="2400" i="1">
                        <a:latin typeface="Cambria Math" panose="02040503050406030204" charset="0"/>
                        <a:ea typeface="宋体" panose="02010600030101010101" pitchFamily="2" charset="-122"/>
                        <a:cs typeface="Cambria Math" panose="02040503050406030204" charset="0"/>
                      </a:rPr>
                      <m:t>&gt;</m:t>
                    </m:r>
                    <m:r>
                      <a:rPr lang="en-US" altLang="zh-CN" sz="2400" i="1">
                        <a:latin typeface="Cambria Math" panose="02040503050406030204" charset="0"/>
                        <a:ea typeface="宋体" panose="02010600030101010101" pitchFamily="2" charset="-122"/>
                        <a:cs typeface="Cambria Math" panose="02040503050406030204" charset="0"/>
                      </a:rPr>
                      <m:t>𝑏𝑐</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Cambria Math" panose="02040503050406030204" charset="0"/>
                    <a:ea typeface="宋体" panose="02010600030101010101" pitchFamily="2" charset="-122"/>
                    <a:cs typeface="Cambria Math" panose="02040503050406030204" charset="0"/>
                  </a:rPr>
                  <a:t>是</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oMath>
                </a14:m>
                <a:r>
                  <a:rPr lang="zh-CN" altLang="en-US" sz="2400" b="1" dirty="0">
                    <a:latin typeface="Cambria Math" panose="02040503050406030204" charset="0"/>
                    <a:ea typeface="宋体" panose="02010600030101010101" pitchFamily="2" charset="-122"/>
                    <a:cs typeface="Cambria Math" panose="02040503050406030204" charset="0"/>
                  </a:rPr>
                  <a:t>的必要条件</a:t>
                </a:r>
              </a:p>
            </p:txBody>
          </p:sp>
        </mc:Choice>
        <mc:Fallback xmlns="">
          <p:sp>
            <p:nvSpPr>
              <p:cNvPr id="2" name="文本框 1"/>
              <p:cNvSpPr txBox="1">
                <a:spLocks noRot="1" noChangeAspect="1" noMove="1" noResize="1" noEditPoints="1" noAdjustHandles="1" noChangeArrowheads="1" noChangeShapeType="1" noTextEdit="1"/>
              </p:cNvSpPr>
              <p:nvPr/>
            </p:nvSpPr>
            <p:spPr>
              <a:xfrm>
                <a:off x="582295" y="1095375"/>
                <a:ext cx="10768965" cy="2139950"/>
              </a:xfrm>
              <a:prstGeom prst="rect">
                <a:avLst/>
              </a:prstGeom>
              <a:blipFill>
                <a:blip r:embed="rId3"/>
                <a:stretch>
                  <a:fillRect l="-943" t="-2959" b="-23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98805" y="3337560"/>
                <a:ext cx="10838180" cy="2700020"/>
              </a:xfrm>
              <a:prstGeom prst="rect">
                <a:avLst/>
              </a:prstGeom>
              <a:noFill/>
            </p:spPr>
            <p:txBody>
              <a:bodyPr wrap="square" rtlCol="0">
                <a:spAutoFit/>
              </a:bodyPr>
              <a:lstStyle/>
              <a:p>
                <a:pPr algn="l">
                  <a:lnSpc>
                    <a:spcPct val="140000"/>
                  </a:lnSpc>
                </a:pP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答案：</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AC.</a:t>
                </a:r>
                <a:endPar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lnSpc>
                    <a:spcPct val="140000"/>
                  </a:lnSpc>
                </a:pP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解：</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&gt;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3</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&gt;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oMath>
                </a14:m>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是真命题；</a:t>
                </a:r>
              </a:p>
              <a:p>
                <a:pPr algn="l">
                  <a:lnSpc>
                    <a:spcPct val="14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r>
                      <a:rPr lang="en-US" altLang="zh-CN" sz="2400" b="1">
                        <a:solidFill>
                          <a:srgbClr val="FF0000"/>
                        </a:solidFill>
                        <a:latin typeface="Cambria Math" panose="02040503050406030204" charset="0"/>
                        <a:ea typeface="宋体" panose="02010600030101010101" pitchFamily="2" charset="-122"/>
                        <a:cs typeface="Cambria Math" panose="02040503050406030204" charset="0"/>
                      </a:rPr>
                      <m:t>⇒</m:t>
                    </m:r>
                    <m:sSup>
                      <m:s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rPr>
                        </m:ctrlPr>
                      </m:s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e>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sup>
                    </m:s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4</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rPr>
                  <a:t>，</a:t>
                </a:r>
                <a14:m>
                  <m:oMath xmlns:m="http://schemas.openxmlformats.org/officeDocument/2006/math">
                    <m:sSup>
                      <m:s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rPr>
                        </m:ctrlPr>
                      </m:s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e>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sup>
                    </m:s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4</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rPr>
                  <a:t>，</a:t>
                </a:r>
                <a:r>
                  <a:rPr lang="en-US" altLang="zh-CN" sz="2400">
                    <a:solidFill>
                      <a:srgbClr val="FF0000"/>
                    </a:solidFill>
                    <a:latin typeface="宋体" panose="02010600030101010101" pitchFamily="2" charset="-122"/>
                    <a:ea typeface="宋体" panose="02010600030101010101" pitchFamily="2" charset="-122"/>
                    <a:cs typeface="Cambria Math" panose="02040503050406030204" charset="0"/>
                  </a:rPr>
                  <a:t>∴</a:t>
                </a:r>
                <a:r>
                  <a:rPr lang="en-US" altLang="zh-CN" sz="2400" b="1">
                    <a:solidFill>
                      <a:srgbClr val="FF0000"/>
                    </a:solidFill>
                    <a:latin typeface="宋体" panose="02010600030101010101" pitchFamily="2" charset="-122"/>
                    <a:ea typeface="宋体" panose="02010600030101010101" pitchFamily="2" charset="-122"/>
                    <a:cs typeface="Cambria Math" panose="02040503050406030204" charset="0"/>
                  </a:rPr>
                  <a:t>B</a:t>
                </a: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rPr>
                  <a:t>是假命题；</a:t>
                </a:r>
              </a:p>
              <a:p>
                <a:pPr algn="l">
                  <a:lnSpc>
                    <a:spcPct val="140000"/>
                  </a:lnSpc>
                </a:pPr>
                <a:r>
                  <a:rPr lang="en-US" altLang="zh-CN" sz="2400" b="1">
                    <a:solidFill>
                      <a:srgbClr val="FF0000"/>
                    </a:solidFill>
                    <a:latin typeface="宋体" panose="02010600030101010101" pitchFamily="2" charset="-122"/>
                    <a:ea typeface="宋体" panose="02010600030101010101" pitchFamily="2" charset="-122"/>
                    <a:cs typeface="Cambria Math" panose="02040503050406030204" charset="0"/>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𝐴</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𝐵</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𝐵</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𝐴</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𝐵</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𝐴</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oMath>
                </a14:m>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∴C</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是真命题；</a:t>
                </a:r>
              </a:p>
              <a:p>
                <a:pPr algn="l">
                  <a:lnSpc>
                    <a:spcPct val="14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𝑞</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rPr>
                  <a:t>，</a:t>
                </a:r>
                <a:r>
                  <a:rPr lang="en-US" altLang="zh-CN" sz="2400">
                    <a:solidFill>
                      <a:srgbClr val="FF0000"/>
                    </a:solidFill>
                    <a:latin typeface="宋体" panose="02010600030101010101" pitchFamily="2" charset="-122"/>
                    <a:ea typeface="宋体" panose="02010600030101010101" pitchFamily="2" charset="-122"/>
                    <a:cs typeface="Cambria Math" panose="02040503050406030204" charset="0"/>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不</a:t>
                </a:r>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是</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的必要条件，</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D</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是假命题</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文本框 2"/>
              <p:cNvSpPr txBox="1">
                <a:spLocks noRot="1" noChangeAspect="1" noMove="1" noResize="1" noEditPoints="1" noAdjustHandles="1" noChangeArrowheads="1" noChangeShapeType="1" noTextEdit="1"/>
              </p:cNvSpPr>
              <p:nvPr/>
            </p:nvSpPr>
            <p:spPr>
              <a:xfrm>
                <a:off x="598805" y="3337560"/>
                <a:ext cx="10838180" cy="2700020"/>
              </a:xfrm>
              <a:prstGeom prst="rect">
                <a:avLst/>
              </a:prstGeom>
              <a:blipFill rotWithShape="1">
                <a:blip r:embed="rId4"/>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F3A59F51-B182-C712-7B47-8EBA36F935C1}"/>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练习</a:t>
            </a:r>
          </a:p>
        </p:txBody>
      </p:sp>
    </p:spTree>
    <p:custDataLst>
      <p:tags r:id="rId1"/>
    </p:custDataLst>
    <p:extLst>
      <p:ext uri="{BB962C8B-B14F-4D97-AF65-F5344CB8AC3E}">
        <p14:creationId xmlns:p14="http://schemas.microsoft.com/office/powerpoint/2010/main" val="12286446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BC0C87E-03F9-FF9F-7CDF-8FA641809503}"/>
                  </a:ext>
                </a:extLst>
              </p:cNvPr>
              <p:cNvSpPr txBox="1"/>
              <p:nvPr/>
            </p:nvSpPr>
            <p:spPr>
              <a:xfrm>
                <a:off x="564515" y="756585"/>
                <a:ext cx="10732135" cy="1863725"/>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2-2</a:t>
                </a:r>
                <a:r>
                  <a:rPr lang="zh-CN" altLang="en-US" sz="2400" b="1" dirty="0">
                    <a:latin typeface="宋体" panose="02010600030101010101" pitchFamily="2" charset="-122"/>
                    <a:ea typeface="宋体" panose="02010600030101010101" pitchFamily="2" charset="-122"/>
                    <a:cs typeface="宋体" panose="02010600030101010101" pitchFamily="2" charset="-122"/>
                  </a:rPr>
                  <a:t> 下列</a:t>
                </a: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若</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en-US" sz="2400" b="1" dirty="0">
                    <a:latin typeface="宋体" panose="02010600030101010101" pitchFamily="2" charset="-122"/>
                    <a:ea typeface="宋体" panose="02010600030101010101" pitchFamily="2" charset="-122"/>
                    <a:cs typeface="宋体" panose="02010600030101010101" pitchFamily="2" charset="-122"/>
                    <a:sym typeface="+mn-ea"/>
                  </a:rPr>
                  <a:t>,</a:t>
                </a:r>
                <a:r>
                  <a:rPr sz="2400" b="1" dirty="0" err="1">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oMath>
                </a14:m>
                <a:r>
                  <a:rPr lang="en-US"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形式的命题中，哪些命题中的</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𝑞</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𝑝</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的必要条件？</a:t>
                </a:r>
              </a:p>
              <a:p>
                <a:pPr>
                  <a:lnSpc>
                    <a:spcPct val="12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若</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四边形是平行四边形，则这个</a:t>
                </a:r>
                <a:r>
                  <a:rPr lang="zh-CN" altLang="en-US" sz="2400" b="1" dirty="0">
                    <a:latin typeface="宋体" panose="02010600030101010101" pitchFamily="2" charset="-122"/>
                    <a:ea typeface="宋体" panose="02010600030101010101" pitchFamily="2" charset="-122"/>
                    <a:cs typeface="宋体" panose="02010600030101010101" pitchFamily="2" charset="-122"/>
                  </a:rPr>
                  <a:t>四边形的两组对角分别相等；</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(2)</a:t>
                </a:r>
                <a:r>
                  <a:rPr lang="en-US" altLang="zh-CN" sz="2400" b="1" dirty="0" err="1">
                    <a:latin typeface="宋体" panose="02010600030101010101" pitchFamily="2" charset="-122"/>
                    <a:ea typeface="宋体" panose="02010600030101010101" pitchFamily="2" charset="-122"/>
                    <a:cs typeface="宋体" panose="02010600030101010101" pitchFamily="2" charset="-122"/>
                  </a:rPr>
                  <a:t>若两个三角形</a:t>
                </a:r>
                <a:r>
                  <a:rPr lang="zh-CN" altLang="en-US" sz="2400" b="1" dirty="0">
                    <a:latin typeface="宋体" panose="02010600030101010101" pitchFamily="2" charset="-122"/>
                    <a:ea typeface="宋体" panose="02010600030101010101" pitchFamily="2" charset="-122"/>
                    <a:cs typeface="宋体" panose="02010600030101010101" pitchFamily="2" charset="-122"/>
                  </a:rPr>
                  <a:t>相似，则这两个三角形</a:t>
                </a:r>
                <a:r>
                  <a:rPr lang="en-US" altLang="zh-CN" sz="2400" b="1" dirty="0" err="1">
                    <a:latin typeface="宋体" panose="02010600030101010101" pitchFamily="2" charset="-122"/>
                    <a:ea typeface="宋体" panose="02010600030101010101" pitchFamily="2" charset="-122"/>
                    <a:cs typeface="宋体" panose="02010600030101010101" pitchFamily="2" charset="-122"/>
                  </a:rPr>
                  <a:t>的三边成比例</a:t>
                </a:r>
                <a:r>
                  <a:rPr lang="zh-CN" altLang="en-US" sz="2400" b="1" dirty="0">
                    <a:latin typeface="宋体" panose="02010600030101010101" pitchFamily="2" charset="-122"/>
                    <a:ea typeface="宋体" panose="02010600030101010101" pitchFamily="2" charset="-122"/>
                    <a:cs typeface="宋体" panose="02010600030101010101" pitchFamily="2" charset="-122"/>
                  </a:rPr>
                  <a:t>；</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(3)</a:t>
                </a:r>
                <a:r>
                  <a:rPr lang="en-US" altLang="zh-CN" sz="2400" b="1" dirty="0" err="1">
                    <a:latin typeface="宋体" panose="02010600030101010101" pitchFamily="2" charset="-122"/>
                    <a:ea typeface="宋体" panose="02010600030101010101" pitchFamily="2" charset="-122"/>
                    <a:cs typeface="宋体" panose="02010600030101010101" pitchFamily="2" charset="-122"/>
                  </a:rPr>
                  <a:t>若</a:t>
                </a:r>
                <a:r>
                  <a:rPr lang="en-US" altLang="zh-CN" sz="2400" b="1" dirty="0" err="1">
                    <a:latin typeface="宋体" panose="02010600030101010101" pitchFamily="2" charset="-122"/>
                    <a:ea typeface="宋体" panose="02010600030101010101" pitchFamily="2" charset="-122"/>
                    <a:cs typeface="宋体" panose="02010600030101010101" pitchFamily="2" charset="-122"/>
                    <a:sym typeface="+mn-ea"/>
                  </a:rPr>
                  <a:t>四边形的对角线互相垂直</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，则这个</a:t>
                </a:r>
                <a:r>
                  <a:rPr lang="en-US" altLang="zh-CN" sz="2400" b="1" dirty="0" err="1">
                    <a:latin typeface="宋体" panose="02010600030101010101" pitchFamily="2" charset="-122"/>
                    <a:ea typeface="宋体" panose="02010600030101010101" pitchFamily="2" charset="-122"/>
                    <a:cs typeface="宋体" panose="02010600030101010101" pitchFamily="2" charset="-122"/>
                  </a:rPr>
                  <a:t>四边形为菱形</a:t>
                </a:r>
                <a:r>
                  <a:rPr lang="zh-CN" altLang="en-US" sz="2400" b="1" dirty="0">
                    <a:latin typeface="宋体" panose="02010600030101010101" pitchFamily="2" charset="-122"/>
                    <a:ea typeface="宋体" panose="02010600030101010101" pitchFamily="2" charset="-122"/>
                    <a:cs typeface="宋体" panose="02010600030101010101" pitchFamily="2" charset="-122"/>
                  </a:rPr>
                  <a:t>；</a:t>
                </a:r>
                <a:endParaRPr lang="en-US" altLang="zh-CN" sz="2400" b="1" dirty="0">
                  <a:latin typeface="Cambria Math" panose="02040503050406030204" charset="0"/>
                  <a:ea typeface="宋体" panose="02010600030101010101" pitchFamily="2" charset="-122"/>
                  <a:cs typeface="Cambria Math" panose="02040503050406030204" charset="0"/>
                </a:endParaRPr>
              </a:p>
            </p:txBody>
          </p:sp>
        </mc:Choice>
        <mc:Fallback xmlns="">
          <p:sp>
            <p:nvSpPr>
              <p:cNvPr id="6" name="文本框 5">
                <a:extLst>
                  <a:ext uri="{FF2B5EF4-FFF2-40B4-BE49-F238E27FC236}">
                    <a16:creationId xmlns:a16="http://schemas.microsoft.com/office/drawing/2014/main" id="{CBC0C87E-03F9-FF9F-7CDF-8FA641809503}"/>
                  </a:ext>
                </a:extLst>
              </p:cNvPr>
              <p:cNvSpPr txBox="1">
                <a:spLocks noRot="1" noChangeAspect="1" noMove="1" noResize="1" noEditPoints="1" noAdjustHandles="1" noChangeArrowheads="1" noChangeShapeType="1" noTextEdit="1"/>
              </p:cNvSpPr>
              <p:nvPr/>
            </p:nvSpPr>
            <p:spPr>
              <a:xfrm>
                <a:off x="564515" y="756585"/>
                <a:ext cx="10732135" cy="1863725"/>
              </a:xfrm>
              <a:prstGeom prst="rect">
                <a:avLst/>
              </a:prstGeom>
              <a:blipFill>
                <a:blip r:embed="rId2"/>
                <a:stretch>
                  <a:fillRect l="-946" t="-2027" b="-3378"/>
                </a:stretch>
              </a:blipFill>
            </p:spPr>
            <p:txBody>
              <a:bodyPr/>
              <a:lstStyle/>
              <a:p>
                <a:r>
                  <a:rPr lang="zh-CN" alt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p:pic>
        <p:nvPicPr>
          <p:cNvPr id="5" name="图片 4">
            <a:extLst>
              <a:ext uri="{FF2B5EF4-FFF2-40B4-BE49-F238E27FC236}">
                <a16:creationId xmlns:a16="http://schemas.microsoft.com/office/drawing/2014/main" id="{C3231B19-77D1-BEE9-3FBB-1EE1324D5196}"/>
              </a:ext>
            </a:extLst>
          </p:cNvPr>
          <p:cNvPicPr>
            <a:picLocks noChangeAspect="1"/>
          </p:cNvPicPr>
          <p:nvPr/>
        </p:nvPicPr>
        <p:blipFill>
          <a:blip r:embed="rId2"/>
          <a:stretch>
            <a:fillRect/>
          </a:stretch>
        </p:blipFill>
        <p:spPr>
          <a:xfrm>
            <a:off x="4712970" y="4349415"/>
            <a:ext cx="1592580" cy="160020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BC0C87E-03F9-FF9F-7CDF-8FA641809503}"/>
                  </a:ext>
                </a:extLst>
              </p:cNvPr>
              <p:cNvSpPr txBox="1"/>
              <p:nvPr/>
            </p:nvSpPr>
            <p:spPr>
              <a:xfrm>
                <a:off x="564515" y="756585"/>
                <a:ext cx="10732135" cy="1863725"/>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2-2</a:t>
                </a:r>
                <a:r>
                  <a:rPr lang="zh-CN" altLang="en-US" sz="2400" b="1" dirty="0">
                    <a:latin typeface="宋体" panose="02010600030101010101" pitchFamily="2" charset="-122"/>
                    <a:ea typeface="宋体" panose="02010600030101010101" pitchFamily="2" charset="-122"/>
                    <a:cs typeface="宋体" panose="02010600030101010101" pitchFamily="2" charset="-122"/>
                  </a:rPr>
                  <a:t> 下列</a:t>
                </a: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若</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en-US" sz="2400" b="1" dirty="0">
                    <a:latin typeface="宋体" panose="02010600030101010101" pitchFamily="2" charset="-122"/>
                    <a:ea typeface="宋体" panose="02010600030101010101" pitchFamily="2" charset="-122"/>
                    <a:cs typeface="宋体" panose="02010600030101010101" pitchFamily="2" charset="-122"/>
                    <a:sym typeface="+mn-ea"/>
                  </a:rPr>
                  <a:t>,</a:t>
                </a:r>
                <a:r>
                  <a:rPr sz="2400" b="1" dirty="0" err="1">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oMath>
                </a14:m>
                <a:r>
                  <a:rPr lang="en-US" sz="24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形式的命题中，哪些命题中的</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𝑞</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𝑝</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的必要条件？</a:t>
                </a:r>
              </a:p>
              <a:p>
                <a:pPr>
                  <a:lnSpc>
                    <a:spcPct val="12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若</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四边形是平行四边形，则这个</a:t>
                </a:r>
                <a:r>
                  <a:rPr lang="zh-CN" altLang="en-US" sz="2400" b="1" dirty="0">
                    <a:latin typeface="宋体" panose="02010600030101010101" pitchFamily="2" charset="-122"/>
                    <a:ea typeface="宋体" panose="02010600030101010101" pitchFamily="2" charset="-122"/>
                    <a:cs typeface="宋体" panose="02010600030101010101" pitchFamily="2" charset="-122"/>
                  </a:rPr>
                  <a:t>四边形的两组对角分别相等；</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(2)</a:t>
                </a:r>
                <a:r>
                  <a:rPr lang="en-US" altLang="zh-CN" sz="2400" b="1" dirty="0" err="1">
                    <a:latin typeface="宋体" panose="02010600030101010101" pitchFamily="2" charset="-122"/>
                    <a:ea typeface="宋体" panose="02010600030101010101" pitchFamily="2" charset="-122"/>
                    <a:cs typeface="宋体" panose="02010600030101010101" pitchFamily="2" charset="-122"/>
                  </a:rPr>
                  <a:t>若两个三角形</a:t>
                </a:r>
                <a:r>
                  <a:rPr lang="zh-CN" altLang="en-US" sz="2400" b="1" dirty="0">
                    <a:latin typeface="宋体" panose="02010600030101010101" pitchFamily="2" charset="-122"/>
                    <a:ea typeface="宋体" panose="02010600030101010101" pitchFamily="2" charset="-122"/>
                    <a:cs typeface="宋体" panose="02010600030101010101" pitchFamily="2" charset="-122"/>
                  </a:rPr>
                  <a:t>相似，则这两个三角形</a:t>
                </a:r>
                <a:r>
                  <a:rPr lang="en-US" altLang="zh-CN" sz="2400" b="1" dirty="0" err="1">
                    <a:latin typeface="宋体" panose="02010600030101010101" pitchFamily="2" charset="-122"/>
                    <a:ea typeface="宋体" panose="02010600030101010101" pitchFamily="2" charset="-122"/>
                    <a:cs typeface="宋体" panose="02010600030101010101" pitchFamily="2" charset="-122"/>
                  </a:rPr>
                  <a:t>的三边成比例</a:t>
                </a:r>
                <a:r>
                  <a:rPr lang="zh-CN" altLang="en-US" sz="2400" b="1" dirty="0">
                    <a:latin typeface="宋体" panose="02010600030101010101" pitchFamily="2" charset="-122"/>
                    <a:ea typeface="宋体" panose="02010600030101010101" pitchFamily="2" charset="-122"/>
                    <a:cs typeface="宋体" panose="02010600030101010101" pitchFamily="2" charset="-122"/>
                  </a:rPr>
                  <a:t>；</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(3)</a:t>
                </a:r>
                <a:r>
                  <a:rPr lang="en-US" altLang="zh-CN" sz="2400" b="1" dirty="0" err="1">
                    <a:latin typeface="宋体" panose="02010600030101010101" pitchFamily="2" charset="-122"/>
                    <a:ea typeface="宋体" panose="02010600030101010101" pitchFamily="2" charset="-122"/>
                    <a:cs typeface="宋体" panose="02010600030101010101" pitchFamily="2" charset="-122"/>
                  </a:rPr>
                  <a:t>若</a:t>
                </a:r>
                <a:r>
                  <a:rPr lang="en-US" altLang="zh-CN" sz="2400" b="1" dirty="0" err="1">
                    <a:latin typeface="宋体" panose="02010600030101010101" pitchFamily="2" charset="-122"/>
                    <a:ea typeface="宋体" panose="02010600030101010101" pitchFamily="2" charset="-122"/>
                    <a:cs typeface="宋体" panose="02010600030101010101" pitchFamily="2" charset="-122"/>
                    <a:sym typeface="+mn-ea"/>
                  </a:rPr>
                  <a:t>四边形的对角线互相垂直</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，则这个</a:t>
                </a:r>
                <a:r>
                  <a:rPr lang="en-US" altLang="zh-CN" sz="2400" b="1" dirty="0" err="1">
                    <a:latin typeface="宋体" panose="02010600030101010101" pitchFamily="2" charset="-122"/>
                    <a:ea typeface="宋体" panose="02010600030101010101" pitchFamily="2" charset="-122"/>
                    <a:cs typeface="宋体" panose="02010600030101010101" pitchFamily="2" charset="-122"/>
                  </a:rPr>
                  <a:t>四边形为菱形</a:t>
                </a:r>
                <a:r>
                  <a:rPr lang="zh-CN" altLang="en-US" sz="2400" b="1" dirty="0">
                    <a:latin typeface="宋体" panose="02010600030101010101" pitchFamily="2" charset="-122"/>
                    <a:ea typeface="宋体" panose="02010600030101010101" pitchFamily="2" charset="-122"/>
                    <a:cs typeface="宋体" panose="02010600030101010101" pitchFamily="2" charset="-122"/>
                  </a:rPr>
                  <a:t>；</a:t>
                </a:r>
                <a:endParaRPr lang="en-US" altLang="zh-CN" sz="2400" b="1" dirty="0">
                  <a:latin typeface="Cambria Math" panose="02040503050406030204" charset="0"/>
                  <a:ea typeface="宋体" panose="02010600030101010101" pitchFamily="2" charset="-122"/>
                  <a:cs typeface="Cambria Math" panose="02040503050406030204" charset="0"/>
                </a:endParaRPr>
              </a:p>
            </p:txBody>
          </p:sp>
        </mc:Choice>
        <mc:Fallback xmlns="">
          <p:sp>
            <p:nvSpPr>
              <p:cNvPr id="6" name="文本框 5">
                <a:extLst>
                  <a:ext uri="{FF2B5EF4-FFF2-40B4-BE49-F238E27FC236}">
                    <a16:creationId xmlns:a16="http://schemas.microsoft.com/office/drawing/2014/main" id="{CBC0C87E-03F9-FF9F-7CDF-8FA641809503}"/>
                  </a:ext>
                </a:extLst>
              </p:cNvPr>
              <p:cNvSpPr txBox="1">
                <a:spLocks noRot="1" noChangeAspect="1" noMove="1" noResize="1" noEditPoints="1" noAdjustHandles="1" noChangeArrowheads="1" noChangeShapeType="1" noTextEdit="1"/>
              </p:cNvSpPr>
              <p:nvPr/>
            </p:nvSpPr>
            <p:spPr>
              <a:xfrm>
                <a:off x="564515" y="756585"/>
                <a:ext cx="10732135" cy="1863725"/>
              </a:xfrm>
              <a:prstGeom prst="rect">
                <a:avLst/>
              </a:prstGeom>
              <a:blipFill>
                <a:blip r:embed="rId3"/>
                <a:stretch>
                  <a:fillRect l="-946" t="-2027" b="-33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A0C6383-3C1B-241E-ACD0-F9D0334881B4}"/>
                  </a:ext>
                </a:extLst>
              </p:cNvPr>
              <p:cNvSpPr txBox="1"/>
              <p:nvPr/>
            </p:nvSpPr>
            <p:spPr>
              <a:xfrm>
                <a:off x="581025" y="2549825"/>
                <a:ext cx="10449560" cy="2158365"/>
              </a:xfrm>
              <a:prstGeom prst="rect">
                <a:avLst/>
              </a:prstGeom>
              <a:noFill/>
            </p:spPr>
            <p:txBody>
              <a:bodyPr wrap="square" rtlCol="0">
                <a:spAutoFit/>
              </a:bodyPr>
              <a:lstStyle/>
              <a:p>
                <a:pPr>
                  <a:lnSpc>
                    <a:spcPct val="14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解：</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这是平行四边形的</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一条性质</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定理</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r>
                      <a:rPr lang="en-US" sz="2400" i="1">
                        <a:solidFill>
                          <a:srgbClr val="FF0000"/>
                        </a:solidFill>
                        <a:latin typeface="Cambria Math" panose="02040503050406030204" charset="0"/>
                        <a:ea typeface="宋体" panose="02010600030101010101" pitchFamily="2" charset="-122"/>
                        <a:cs typeface="Cambria Math" panose="02040503050406030204" charset="0"/>
                      </a:rPr>
                      <m:t>，</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所以</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的</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必要</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条件</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p>
              <a:p>
                <a:pPr>
                  <a:lnSpc>
                    <a:spcPct val="140000"/>
                  </a:lnSpc>
                </a:pP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(2)</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这是</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三角形</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相似的</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一条性质</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定理</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r>
                      <a:rPr lang="en-US" sz="2400" i="1">
                        <a:solidFill>
                          <a:srgbClr val="FF0000"/>
                        </a:solidFill>
                        <a:latin typeface="Cambria Math" panose="02040503050406030204" charset="0"/>
                        <a:ea typeface="宋体" panose="02010600030101010101" pitchFamily="2" charset="-122"/>
                        <a:cs typeface="Cambria Math" panose="02040503050406030204" charset="0"/>
                      </a:rPr>
                      <m:t>，</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rPr>
                  <a:t>所以</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必要</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条件</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40000"/>
                  </a:lnSpc>
                </a:pP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(3)</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如图</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四边形</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𝐴𝐵𝐶𝐷</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的对角线互相垂直</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，但它不是菱形，</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r>
                      <a:rPr lang="en-US" sz="2400" b="1">
                        <a:solidFill>
                          <a:srgbClr val="FF0000"/>
                        </a:solidFill>
                        <a:latin typeface="Cambria Math" panose="02040503050406030204" charset="0"/>
                        <a:ea typeface="宋体" panose="02010600030101010101" pitchFamily="2" charset="-122"/>
                        <a:cs typeface="Cambria Math" panose="02040503050406030204" charset="0"/>
                      </a:rPr>
                      <m:t>⇏</m:t>
                    </m:r>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所以</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不</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必要</a:t>
                </a:r>
                <a:r>
                  <a:rPr lang="en-US" sz="2400" b="1" dirty="0" err="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条件</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mc:Choice>
        <mc:Fallback xmlns="">
          <p:sp>
            <p:nvSpPr>
              <p:cNvPr id="7" name="文本框 6">
                <a:extLst>
                  <a:ext uri="{FF2B5EF4-FFF2-40B4-BE49-F238E27FC236}">
                    <a16:creationId xmlns:a16="http://schemas.microsoft.com/office/drawing/2014/main" id="{2A0C6383-3C1B-241E-ACD0-F9D0334881B4}"/>
                  </a:ext>
                </a:extLst>
              </p:cNvPr>
              <p:cNvSpPr txBox="1">
                <a:spLocks noRot="1" noChangeAspect="1" noMove="1" noResize="1" noEditPoints="1" noAdjustHandles="1" noChangeArrowheads="1" noChangeShapeType="1" noTextEdit="1"/>
              </p:cNvSpPr>
              <p:nvPr/>
            </p:nvSpPr>
            <p:spPr>
              <a:xfrm>
                <a:off x="581025" y="2549825"/>
                <a:ext cx="10449560" cy="2158365"/>
              </a:xfrm>
              <a:prstGeom prst="rect">
                <a:avLst/>
              </a:prstGeom>
              <a:blipFill>
                <a:blip r:embed="rId4"/>
                <a:stretch>
                  <a:fillRect l="-850" b="-1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836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10912" t="63127" r="9823" b="23274"/>
          <a:stretch>
            <a:fillRect/>
          </a:stretch>
        </p:blipFill>
        <p:spPr>
          <a:xfrm>
            <a:off x="-140970" y="552450"/>
            <a:ext cx="11116945" cy="267589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74A60F4-373C-2CE6-8EC9-DCC48C2A45D7}"/>
                  </a:ext>
                </a:extLst>
              </p:cNvPr>
              <p:cNvSpPr txBox="1"/>
              <p:nvPr/>
            </p:nvSpPr>
            <p:spPr>
              <a:xfrm>
                <a:off x="582295" y="3046572"/>
                <a:ext cx="10448290" cy="1894814"/>
              </a:xfrm>
              <a:prstGeom prst="rect">
                <a:avLst/>
              </a:prstGeom>
              <a:noFill/>
            </p:spPr>
            <p:txBody>
              <a:bodyPr wrap="square" rtlCol="0">
                <a:spAutoFit/>
              </a:bodyPr>
              <a:lstStyle/>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我们说</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𝑞</m:t>
                    </m:r>
                  </m:oMath>
                </a14:m>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𝑝</m:t>
                    </m:r>
                  </m:oMath>
                </a14:m>
                <a:r>
                  <a:rPr lang="zh-CN" altLang="en-US" sz="2400" b="1" dirty="0">
                    <a:latin typeface="Cambria Math" panose="02040503050406030204" charset="0"/>
                    <a:ea typeface="宋体" panose="02010600030101010101" pitchFamily="2" charset="-122"/>
                    <a:cs typeface="Cambria Math" panose="02040503050406030204" charset="0"/>
                  </a:rPr>
                  <a:t>的必要条件，是指以</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Cambria Math" panose="02040503050406030204" charset="0"/>
                    <a:ea typeface="宋体" panose="02010600030101010101" pitchFamily="2" charset="-122"/>
                    <a:cs typeface="Cambria Math" panose="02040503050406030204" charset="0"/>
                  </a:rPr>
                  <a:t>为条件可以推出结论</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oMath>
                </a14:m>
                <a:r>
                  <a:rPr lang="zh-CN" altLang="en-US" sz="2400" dirty="0">
                    <a:latin typeface="Cambria Math" panose="02040503050406030204" charset="0"/>
                    <a:ea typeface="宋体" panose="02010600030101010101" pitchFamily="2" charset="-122"/>
                    <a:cs typeface="Cambria Math" panose="02040503050406030204" charset="0"/>
                  </a:rPr>
                  <a:t>，</a:t>
                </a:r>
                <a:r>
                  <a:rPr lang="zh-CN" altLang="en-US" sz="2400" b="1" dirty="0">
                    <a:latin typeface="Cambria Math" panose="02040503050406030204" charset="0"/>
                    <a:ea typeface="宋体" panose="02010600030101010101" pitchFamily="2" charset="-122"/>
                    <a:cs typeface="Cambria Math" panose="02040503050406030204" charset="0"/>
                  </a:rPr>
                  <a:t>但这并不意味着条件</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𝑝</m:t>
                    </m:r>
                  </m:oMath>
                </a14:m>
                <a:r>
                  <a:rPr lang="zh-CN" altLang="en-US" sz="2400" b="1" dirty="0">
                    <a:latin typeface="Cambria Math" panose="02040503050406030204" charset="0"/>
                    <a:ea typeface="宋体" panose="02010600030101010101" pitchFamily="2" charset="-122"/>
                    <a:cs typeface="Cambria Math" panose="02040503050406030204" charset="0"/>
                  </a:rPr>
                  <a:t>只能推出结论</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sym typeface="+mn-ea"/>
                      </a:rPr>
                      <m:t>𝑞</m:t>
                    </m:r>
                  </m:oMath>
                </a14:m>
                <a:r>
                  <a:rPr lang="en-US" altLang="zh-CN" sz="2400" b="1" dirty="0">
                    <a:latin typeface="Cambria Math" panose="02040503050406030204" charset="0"/>
                    <a:ea typeface="宋体" panose="02010600030101010101" pitchFamily="2" charset="-122"/>
                    <a:cs typeface="Cambria Math" panose="02040503050406030204" charset="0"/>
                  </a:rPr>
                  <a:t>.</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一般来说，对给定条件</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oMath>
                </a14:m>
                <a:r>
                  <a:rPr lang="zh-CN" altLang="en-US" sz="2400" dirty="0">
                    <a:latin typeface="Cambria Math" panose="02040503050406030204" charset="0"/>
                    <a:ea typeface="宋体" panose="02010600030101010101" pitchFamily="2" charset="-122"/>
                    <a:cs typeface="Cambria Math" panose="02040503050406030204" charset="0"/>
                  </a:rPr>
                  <a:t>，</a:t>
                </a:r>
                <a:r>
                  <a:rPr lang="zh-CN" altLang="en-US" sz="2400" b="1" dirty="0">
                    <a:latin typeface="Cambria Math" panose="02040503050406030204" charset="0"/>
                    <a:ea typeface="宋体" panose="02010600030101010101" pitchFamily="2" charset="-122"/>
                    <a:cs typeface="Cambria Math" panose="02040503050406030204" charset="0"/>
                  </a:rPr>
                  <a:t>由</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Cambria Math" panose="02040503050406030204" charset="0"/>
                    <a:ea typeface="宋体" panose="02010600030101010101" pitchFamily="2" charset="-122"/>
                    <a:cs typeface="Cambria Math" panose="02040503050406030204" charset="0"/>
                  </a:rPr>
                  <a:t>可以推出的结论</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oMath>
                </a14:m>
                <a:r>
                  <a:rPr lang="zh-CN" altLang="en-US" sz="2400" b="1" dirty="0">
                    <a:latin typeface="Cambria Math" panose="02040503050406030204" charset="0"/>
                    <a:ea typeface="宋体" panose="02010600030101010101" pitchFamily="2" charset="-122"/>
                    <a:cs typeface="Cambria Math" panose="02040503050406030204" charset="0"/>
                  </a:rPr>
                  <a:t>是不唯一的</a:t>
                </a:r>
                <a:r>
                  <a:rPr lang="en-US" altLang="zh-CN" sz="2400" b="1" dirty="0">
                    <a:latin typeface="Cambria Math" panose="02040503050406030204" charset="0"/>
                    <a:ea typeface="宋体" panose="02010600030101010101" pitchFamily="2" charset="-122"/>
                    <a:cs typeface="Cambria Math" panose="02040503050406030204" charset="0"/>
                  </a:rPr>
                  <a:t>.</a:t>
                </a:r>
              </a:p>
            </p:txBody>
          </p:sp>
        </mc:Choice>
        <mc:Fallback xmlns="">
          <p:sp>
            <p:nvSpPr>
              <p:cNvPr id="5" name="文本框 4">
                <a:extLst>
                  <a:ext uri="{FF2B5EF4-FFF2-40B4-BE49-F238E27FC236}">
                    <a16:creationId xmlns:a16="http://schemas.microsoft.com/office/drawing/2014/main" id="{574A60F4-373C-2CE6-8EC9-DCC48C2A45D7}"/>
                  </a:ext>
                </a:extLst>
              </p:cNvPr>
              <p:cNvSpPr txBox="1">
                <a:spLocks noRot="1" noChangeAspect="1" noMove="1" noResize="1" noEditPoints="1" noAdjustHandles="1" noChangeArrowheads="1" noChangeShapeType="1" noTextEdit="1"/>
              </p:cNvSpPr>
              <p:nvPr/>
            </p:nvSpPr>
            <p:spPr>
              <a:xfrm>
                <a:off x="582295" y="3046572"/>
                <a:ext cx="10448290" cy="1894814"/>
              </a:xfrm>
              <a:prstGeom prst="rect">
                <a:avLst/>
              </a:prstGeom>
              <a:blipFill>
                <a:blip r:embed="rId3"/>
                <a:stretch>
                  <a:fillRect l="-972" r="-243" b="-666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10912" t="63127" r="9823" b="23274"/>
          <a:stretch>
            <a:fillRect/>
          </a:stretch>
        </p:blipFill>
        <p:spPr>
          <a:xfrm>
            <a:off x="-140970" y="552450"/>
            <a:ext cx="11116945" cy="2675890"/>
          </a:xfrm>
          <a:prstGeom prst="rect">
            <a:avLst/>
          </a:prstGeom>
        </p:spPr>
      </p:pic>
      <p:sp>
        <p:nvSpPr>
          <p:cNvPr id="5" name="文本框 4">
            <a:extLst>
              <a:ext uri="{FF2B5EF4-FFF2-40B4-BE49-F238E27FC236}">
                <a16:creationId xmlns:a16="http://schemas.microsoft.com/office/drawing/2014/main" id="{574A60F4-373C-2CE6-8EC9-DCC48C2A45D7}"/>
              </a:ext>
            </a:extLst>
          </p:cNvPr>
          <p:cNvSpPr txBox="1"/>
          <p:nvPr/>
        </p:nvSpPr>
        <p:spPr>
          <a:xfrm>
            <a:off x="582295" y="3046572"/>
            <a:ext cx="10448290" cy="3150542"/>
          </a:xfrm>
          <a:prstGeom prst="rect">
            <a:avLst/>
          </a:prstGeom>
          <a:noFill/>
        </p:spPr>
        <p:txBody>
          <a:bodyPr wrap="square" rtlCol="0">
            <a:spAutoFit/>
          </a:bodyPr>
          <a:lstStyle/>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例如，下列命题都是真命题：</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①若</a:t>
            </a:r>
            <a:r>
              <a:rPr lang="zh-CN" altLang="en-US" sz="2400" b="1" dirty="0">
                <a:latin typeface="Cambria Math" panose="02040503050406030204" charset="0"/>
                <a:ea typeface="宋体" panose="02010600030101010101" pitchFamily="2" charset="-122"/>
                <a:cs typeface="Cambria Math" panose="02040503050406030204" charset="0"/>
                <a:sym typeface="+mn-ea"/>
              </a:rPr>
              <a:t>四边形是平行四边形，则这个</a:t>
            </a:r>
            <a:r>
              <a:rPr lang="zh-CN" altLang="en-US" sz="2400" b="1" dirty="0">
                <a:latin typeface="Cambria Math" panose="02040503050406030204" charset="0"/>
                <a:ea typeface="宋体" panose="02010600030101010101" pitchFamily="2" charset="-122"/>
                <a:cs typeface="Cambria Math" panose="02040503050406030204" charset="0"/>
              </a:rPr>
              <a:t>四边形的两组对边分别相等；</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②若</a:t>
            </a:r>
            <a:r>
              <a:rPr lang="zh-CN" altLang="en-US" sz="2400" b="1" dirty="0">
                <a:latin typeface="Cambria Math" panose="02040503050406030204" charset="0"/>
                <a:ea typeface="宋体" panose="02010600030101010101" pitchFamily="2" charset="-122"/>
                <a:cs typeface="Cambria Math" panose="02040503050406030204" charset="0"/>
                <a:sym typeface="+mn-ea"/>
              </a:rPr>
              <a:t>四边形是平行四边形，则这个</a:t>
            </a:r>
            <a:r>
              <a:rPr lang="zh-CN" altLang="en-US" sz="2400" b="1" dirty="0">
                <a:latin typeface="Cambria Math" panose="02040503050406030204" charset="0"/>
                <a:ea typeface="宋体" panose="02010600030101010101" pitchFamily="2" charset="-122"/>
                <a:cs typeface="Cambria Math" panose="02040503050406030204" charset="0"/>
              </a:rPr>
              <a:t>四边形的一组对边平行且相等；</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③若</a:t>
            </a:r>
            <a:r>
              <a:rPr lang="zh-CN" altLang="en-US" sz="2400" b="1" dirty="0">
                <a:latin typeface="Cambria Math" panose="02040503050406030204" charset="0"/>
                <a:ea typeface="宋体" panose="02010600030101010101" pitchFamily="2" charset="-122"/>
                <a:cs typeface="Cambria Math" panose="02040503050406030204" charset="0"/>
                <a:sym typeface="+mn-ea"/>
              </a:rPr>
              <a:t>四边形是平行四边形，则这个</a:t>
            </a:r>
            <a:r>
              <a:rPr lang="zh-CN" altLang="en-US" sz="2400" b="1" dirty="0">
                <a:latin typeface="Cambria Math" panose="02040503050406030204" charset="0"/>
                <a:ea typeface="宋体" panose="02010600030101010101" pitchFamily="2" charset="-122"/>
                <a:cs typeface="Cambria Math" panose="02040503050406030204" charset="0"/>
              </a:rPr>
              <a:t>四边形的两条对角线互相平分</a:t>
            </a:r>
            <a:r>
              <a:rPr lang="en-US" altLang="zh-CN" sz="2400" b="1" dirty="0">
                <a:latin typeface="Cambria Math" panose="02040503050406030204" charset="0"/>
                <a:ea typeface="宋体" panose="02010600030101010101" pitchFamily="2" charset="-122"/>
                <a:cs typeface="Cambria Math" panose="02040503050406030204" charset="0"/>
              </a:rPr>
              <a:t>.</a:t>
            </a:r>
          </a:p>
          <a:p>
            <a:pPr>
              <a:lnSpc>
                <a:spcPct val="170000"/>
              </a:lnSpc>
            </a:pPr>
            <a:r>
              <a:rPr lang="zh-CN" altLang="en-US" sz="2400" b="1" dirty="0">
                <a:latin typeface="Cambria Math" panose="02040503050406030204" charset="0"/>
                <a:ea typeface="宋体" panose="02010600030101010101" pitchFamily="2" charset="-122"/>
                <a:cs typeface="Cambria Math" panose="02040503050406030204" charset="0"/>
              </a:rPr>
              <a:t>    若</a:t>
            </a:r>
            <a:r>
              <a:rPr lang="zh-CN" altLang="en-US" sz="2400" b="1" dirty="0">
                <a:latin typeface="Cambria Math" panose="02040503050406030204" charset="0"/>
                <a:ea typeface="宋体" panose="02010600030101010101" pitchFamily="2" charset="-122"/>
                <a:cs typeface="Cambria Math" panose="02040503050406030204" charset="0"/>
                <a:sym typeface="+mn-ea"/>
              </a:rPr>
              <a:t>四边形是平行四边形，则这个四边形的两组对角分别相等</a:t>
            </a:r>
            <a:r>
              <a:rPr lang="en-US" altLang="zh-CN" sz="2400" b="1" dirty="0">
                <a:latin typeface="Cambria Math" panose="02040503050406030204" charset="0"/>
                <a:ea typeface="宋体" panose="02010600030101010101" pitchFamily="2" charset="-122"/>
                <a:cs typeface="Cambria Math" panose="02040503050406030204" charset="0"/>
                <a:sym typeface="+mn-ea"/>
              </a:rPr>
              <a:t>.</a:t>
            </a:r>
            <a:endParaRPr lang="en-US" altLang="zh-CN" sz="2400" b="1" dirty="0">
              <a:latin typeface="Cambria Math" panose="02040503050406030204" charset="0"/>
              <a:ea typeface="宋体" panose="02010600030101010101" pitchFamily="2" charset="-122"/>
              <a:cs typeface="Cambria Math" panose="02040503050406030204" charset="0"/>
            </a:endParaRPr>
          </a:p>
        </p:txBody>
      </p:sp>
    </p:spTree>
    <p:extLst>
      <p:ext uri="{BB962C8B-B14F-4D97-AF65-F5344CB8AC3E}">
        <p14:creationId xmlns:p14="http://schemas.microsoft.com/office/powerpoint/2010/main" val="15196872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0" y="0"/>
            <a:ext cx="7767145" cy="655320"/>
          </a:xfrm>
          <a:prstGeom prst="rect">
            <a:avLst/>
          </a:prstGeom>
          <a:noFill/>
        </p:spPr>
        <p:txBody>
          <a:bodyPr wrap="square" rtlCol="0">
            <a:noAutofit/>
          </a:bodyPr>
          <a:lstStyle/>
          <a:p>
            <a:r>
              <a:rPr lang="zh-CN" altLang="en-US" sz="4000" b="1" dirty="0">
                <a:solidFill>
                  <a:schemeClr val="bg1"/>
                </a:solidFill>
                <a:latin typeface="宋体" pitchFamily="2" charset="-122"/>
                <a:ea typeface="宋体" pitchFamily="2" charset="-122"/>
              </a:rPr>
              <a:t>知识回顾</a:t>
            </a:r>
            <a:r>
              <a:rPr lang="en-US" altLang="zh-CN" sz="4000" b="1" dirty="0">
                <a:solidFill>
                  <a:schemeClr val="bg1"/>
                </a:solidFill>
                <a:latin typeface="宋体" pitchFamily="2" charset="-122"/>
                <a:ea typeface="宋体" pitchFamily="2" charset="-122"/>
              </a:rPr>
              <a:t>-</a:t>
            </a:r>
            <a:r>
              <a:rPr lang="zh-CN" altLang="en-US" sz="4000" b="1" dirty="0">
                <a:solidFill>
                  <a:schemeClr val="bg1"/>
                </a:solidFill>
                <a:latin typeface="宋体" pitchFamily="2" charset="-122"/>
                <a:ea typeface="宋体" pitchFamily="2" charset="-122"/>
              </a:rPr>
              <a:t>基数</a:t>
            </a:r>
          </a:p>
        </p:txBody>
      </p:sp>
      <mc:AlternateContent xmlns:mc="http://schemas.openxmlformats.org/markup-compatibility/2006" xmlns:a14="http://schemas.microsoft.com/office/drawing/2010/main">
        <mc:Choice Requires="a14">
          <p:sp>
            <p:nvSpPr>
              <p:cNvPr id="6" name="文本框 5"/>
              <p:cNvSpPr txBox="1"/>
              <p:nvPr/>
            </p:nvSpPr>
            <p:spPr>
              <a:xfrm>
                <a:off x="354483" y="1051079"/>
                <a:ext cx="11293847" cy="1348061"/>
              </a:xfrm>
              <a:prstGeom prst="rect">
                <a:avLst/>
              </a:prstGeom>
              <a:noFill/>
            </p:spPr>
            <p:txBody>
              <a:bodyPr wrap="square" rtlCol="0">
                <a:spAutoFit/>
              </a:bodyPr>
              <a:lstStyle/>
              <a:p>
                <a:pPr indent="457200">
                  <a:lnSpc>
                    <a:spcPct val="170000"/>
                  </a:lnSpc>
                </a:pPr>
                <a:r>
                  <a:rPr lang="zh-CN" altLang="en-US" sz="2400" b="1" dirty="0">
                    <a:latin typeface="宋体" pitchFamily="2" charset="-122"/>
                    <a:ea typeface="宋体" pitchFamily="2" charset="-122"/>
                  </a:rPr>
                  <a:t>一般地，对任意两个有限集合</a:t>
                </a:r>
                <a14:m>
                  <m:oMath xmlns:m="http://schemas.openxmlformats.org/officeDocument/2006/math">
                    <m:r>
                      <a:rPr lang="en-GB" altLang="zh-CN" sz="2400" b="0" i="1" dirty="0" smtClean="0">
                        <a:latin typeface="Cambria Math" panose="02040503050406030204" charset="0"/>
                        <a:ea typeface="宋体" pitchFamily="2" charset="-122"/>
                      </a:rPr>
                      <m:t>𝐴</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𝐵</m:t>
                    </m:r>
                    <m:r>
                      <a:rPr lang="zh-CN" altLang="en-GB" sz="2400" b="0" i="1" dirty="0" smtClean="0">
                        <a:latin typeface="Cambria Math" panose="02040503050406030204" charset="0"/>
                        <a:ea typeface="宋体" pitchFamily="2" charset="-122"/>
                      </a:rPr>
                      <m:t>，</m:t>
                    </m:r>
                  </m:oMath>
                </a14:m>
                <a:r>
                  <a:rPr lang="zh-CN" altLang="en-US" sz="2400" b="1" dirty="0">
                    <a:latin typeface="宋体" pitchFamily="2" charset="-122"/>
                    <a:ea typeface="宋体" pitchFamily="2" charset="-122"/>
                  </a:rPr>
                  <a:t>有</a:t>
                </a:r>
              </a:p>
              <a:p>
                <a:pPr indent="457200">
                  <a:lnSpc>
                    <a:spcPct val="170000"/>
                  </a:lnSpc>
                </a:pPr>
                <a14:m>
                  <m:oMathPara xmlns:m="http://schemas.openxmlformats.org/officeDocument/2006/math">
                    <m:oMathParaPr>
                      <m:jc m:val="centerGroup"/>
                    </m:oMathParaPr>
                    <m:oMath xmlns:m="http://schemas.openxmlformats.org/officeDocument/2006/math">
                      <m:r>
                        <a:rPr lang="en-GB" altLang="zh-CN" sz="2400" b="0" i="1" dirty="0" smtClean="0">
                          <a:latin typeface="Cambria Math" panose="02040503050406030204" charset="0"/>
                          <a:ea typeface="宋体" pitchFamily="2" charset="-122"/>
                        </a:rPr>
                        <m:t>𝑐𝑎𝑟𝑑</m:t>
                      </m:r>
                      <m:r>
                        <a:rPr lang="en-GB" altLang="zh-CN" sz="2400" b="0" i="1" dirty="0" smtClean="0">
                          <a:latin typeface="Cambria Math" panose="02040503050406030204" charset="0"/>
                          <a:ea typeface="宋体" pitchFamily="2" charset="-122"/>
                        </a:rPr>
                        <m:t>(</m:t>
                      </m:r>
                      <m:r>
                        <a:rPr lang="en-GB" altLang="zh-CN" sz="2400" b="0" i="1" dirty="0" smtClean="0">
                          <a:latin typeface="Cambria Math" panose="02040503050406030204" charset="0"/>
                          <a:ea typeface="宋体" pitchFamily="2" charset="-122"/>
                        </a:rPr>
                        <m:t>𝐴</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𝐵</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𝑐𝑎𝑟𝑑</m:t>
                      </m:r>
                      <m:r>
                        <a:rPr lang="en-GB" altLang="zh-CN" sz="2400" b="0" i="1" dirty="0" smtClean="0">
                          <a:latin typeface="Cambria Math" panose="02040503050406030204" charset="0"/>
                          <a:ea typeface="宋体" pitchFamily="2" charset="-122"/>
                        </a:rPr>
                        <m:t>(</m:t>
                      </m:r>
                      <m:r>
                        <a:rPr lang="en-GB" altLang="zh-CN" sz="2400" b="0" i="1" dirty="0" smtClean="0">
                          <a:latin typeface="Cambria Math" panose="02040503050406030204" charset="0"/>
                          <a:ea typeface="宋体" pitchFamily="2" charset="-122"/>
                        </a:rPr>
                        <m:t>𝐴</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𝑐𝑎𝑟𝑑</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𝐵</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𝑐𝑎𝑟𝑑</m:t>
                      </m:r>
                      <m:r>
                        <a:rPr lang="en-GB" altLang="zh-CN" sz="2400" b="0" i="1" dirty="0" smtClean="0">
                          <a:latin typeface="Cambria Math" panose="02040503050406030204" charset="0"/>
                          <a:ea typeface="宋体" pitchFamily="2" charset="-122"/>
                        </a:rPr>
                        <m:t>(</m:t>
                      </m:r>
                      <m:r>
                        <a:rPr lang="en-GB" altLang="zh-CN" sz="2400" b="0" i="1" dirty="0" smtClean="0">
                          <a:latin typeface="Cambria Math" panose="02040503050406030204" charset="0"/>
                          <a:ea typeface="宋体" pitchFamily="2" charset="-122"/>
                        </a:rPr>
                        <m:t>𝐴</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𝐵</m:t>
                      </m:r>
                      <m:r>
                        <a:rPr lang="en-GB" altLang="zh-CN" sz="2400" b="0" i="1" dirty="0" smtClean="0">
                          <a:latin typeface="Cambria Math" panose="02040503050406030204" charset="0"/>
                          <a:ea typeface="宋体" pitchFamily="2" charset="-122"/>
                        </a:rPr>
                        <m:t>).</m:t>
                      </m:r>
                    </m:oMath>
                  </m:oMathPara>
                </a14:m>
                <a:endParaRPr lang="zh-CN" altLang="en-US" sz="2400" dirty="0">
                  <a:latin typeface="宋体" pitchFamily="2" charset="-122"/>
                  <a:ea typeface="宋体" pitchFamily="2"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54483" y="1051079"/>
                <a:ext cx="11293847" cy="1348061"/>
              </a:xfrm>
              <a:prstGeom prst="rect">
                <a:avLst/>
              </a:prstGeom>
              <a:blipFill rotWithShape="1">
                <a:blip r:embed="rId4"/>
                <a:stretch>
                  <a:fillRect l="-1" t="-11" r="5" b="-11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4A70C05-7B28-CA99-EE9A-84CA9098B88D}"/>
                  </a:ext>
                </a:extLst>
              </p:cNvPr>
              <p:cNvSpPr txBox="1"/>
              <p:nvPr/>
            </p:nvSpPr>
            <p:spPr>
              <a:xfrm>
                <a:off x="468924" y="2794899"/>
                <a:ext cx="8663354" cy="2574807"/>
              </a:xfrm>
              <a:prstGeom prst="rect">
                <a:avLst/>
              </a:prstGeom>
              <a:noFill/>
            </p:spPr>
            <p:txBody>
              <a:bodyPr wrap="square" rtlCol="0">
                <a:spAutoFit/>
              </a:bodyPr>
              <a:lstStyle/>
              <a:p>
                <a:pPr indent="457200">
                  <a:lnSpc>
                    <a:spcPct val="170000"/>
                  </a:lnSpc>
                </a:pPr>
                <a:r>
                  <a:rPr lang="zh-CN" altLang="en-US" sz="2400" b="1" dirty="0">
                    <a:latin typeface="宋体" pitchFamily="2" charset="-122"/>
                    <a:ea typeface="宋体" pitchFamily="2" charset="-122"/>
                  </a:rPr>
                  <a:t>一般地，对任意三个有限集合</a:t>
                </a:r>
                <a14:m>
                  <m:oMath xmlns:m="http://schemas.openxmlformats.org/officeDocument/2006/math">
                    <m:r>
                      <a:rPr lang="en-GB" altLang="zh-CN" sz="2400" b="0" i="1" dirty="0" smtClean="0">
                        <a:latin typeface="Cambria Math" panose="02040503050406030204" charset="0"/>
                        <a:ea typeface="宋体" pitchFamily="2" charset="-122"/>
                      </a:rPr>
                      <m:t>𝐴</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𝐵</m:t>
                    </m:r>
                    <m:r>
                      <a:rPr lang="zh-CN" altLang="en-GB" sz="2400" b="0" i="1" dirty="0" smtClean="0">
                        <a:latin typeface="Cambria Math" panose="02040503050406030204" charset="0"/>
                        <a:ea typeface="宋体" pitchFamily="2" charset="-122"/>
                      </a:rPr>
                      <m:t>，</m:t>
                    </m:r>
                    <m:r>
                      <a:rPr lang="en-US" altLang="zh-CN" sz="2400" b="0" i="1" dirty="0" smtClean="0">
                        <a:latin typeface="Cambria Math" panose="02040503050406030204" pitchFamily="18" charset="0"/>
                        <a:ea typeface="宋体" pitchFamily="2" charset="-122"/>
                      </a:rPr>
                      <m:t>𝐶</m:t>
                    </m:r>
                  </m:oMath>
                </a14:m>
                <a:r>
                  <a:rPr lang="zh-CN" altLang="en-US" sz="2400" b="1" dirty="0">
                    <a:latin typeface="宋体" pitchFamily="2" charset="-122"/>
                    <a:ea typeface="宋体" pitchFamily="2" charset="-122"/>
                  </a:rPr>
                  <a:t>有</a:t>
                </a:r>
              </a:p>
              <a:p>
                <a:pPr indent="457200">
                  <a:lnSpc>
                    <a:spcPct val="170000"/>
                  </a:lnSpc>
                </a:pPr>
                <a14:m>
                  <m:oMathPara xmlns:m="http://schemas.openxmlformats.org/officeDocument/2006/math">
                    <m:oMathParaPr>
                      <m:jc m:val="centerGroup"/>
                    </m:oMathParaPr>
                    <m:oMath xmlns:m="http://schemas.openxmlformats.org/officeDocument/2006/math">
                      <m:r>
                        <a:rPr lang="en-GB" altLang="zh-CN" sz="2400" b="0" i="1" dirty="0" smtClean="0">
                          <a:latin typeface="Cambria Math" panose="02040503050406030204" charset="0"/>
                          <a:ea typeface="宋体" pitchFamily="2" charset="-122"/>
                        </a:rPr>
                        <m:t>𝑐𝑎𝑟𝑑</m:t>
                      </m:r>
                      <m:d>
                        <m:dPr>
                          <m:ctrlPr>
                            <a:rPr lang="en-GB" altLang="zh-CN" sz="2400" b="0" i="1" dirty="0" smtClean="0">
                              <a:latin typeface="Cambria Math" panose="02040503050406030204" pitchFamily="18" charset="0"/>
                              <a:ea typeface="宋体" pitchFamily="2" charset="-122"/>
                            </a:rPr>
                          </m:ctrlPr>
                        </m:dPr>
                        <m:e>
                          <m:r>
                            <a:rPr lang="en-GB" altLang="zh-CN" sz="2400" b="0" i="1" dirty="0" smtClean="0">
                              <a:latin typeface="Cambria Math" panose="02040503050406030204" charset="0"/>
                              <a:ea typeface="宋体" pitchFamily="2" charset="-122"/>
                            </a:rPr>
                            <m:t>𝐴</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𝐵</m:t>
                          </m:r>
                          <m:r>
                            <a:rPr lang="en-GB" altLang="zh-CN" sz="2400" i="1" dirty="0">
                              <a:latin typeface="Cambria Math" panose="02040503050406030204" charset="0"/>
                              <a:ea typeface="宋体" pitchFamily="2" charset="-122"/>
                            </a:rPr>
                            <m:t>∪</m:t>
                          </m:r>
                          <m:r>
                            <a:rPr lang="en-US" altLang="zh-CN" sz="2400" b="0" i="1" dirty="0" smtClean="0">
                              <a:latin typeface="Cambria Math" panose="02040503050406030204" pitchFamily="18" charset="0"/>
                              <a:ea typeface="宋体" pitchFamily="2" charset="-122"/>
                            </a:rPr>
                            <m:t>𝐶</m:t>
                          </m:r>
                        </m:e>
                      </m:d>
                      <m:r>
                        <a:rPr lang="en-GB" altLang="zh-CN" sz="2400" b="0" i="1" dirty="0" smtClean="0">
                          <a:latin typeface="Cambria Math" panose="02040503050406030204" charset="0"/>
                          <a:ea typeface="宋体" pitchFamily="2" charset="-122"/>
                        </a:rPr>
                        <m:t>=</m:t>
                      </m:r>
                      <m:r>
                        <a:rPr lang="en-GB" altLang="zh-CN" sz="2400" b="0" i="1" dirty="0" smtClean="0">
                          <a:latin typeface="Cambria Math" panose="02040503050406030204" charset="0"/>
                          <a:ea typeface="宋体" pitchFamily="2" charset="-122"/>
                        </a:rPr>
                        <m:t>𝑐𝑎𝑟𝑑</m:t>
                      </m:r>
                      <m:d>
                        <m:dPr>
                          <m:ctrlPr>
                            <a:rPr lang="en-GB" altLang="zh-CN" sz="2400" b="0" i="1" dirty="0" smtClean="0">
                              <a:latin typeface="Cambria Math" panose="02040503050406030204" pitchFamily="18" charset="0"/>
                              <a:ea typeface="宋体" pitchFamily="2" charset="-122"/>
                            </a:rPr>
                          </m:ctrlPr>
                        </m:dPr>
                        <m:e>
                          <m:r>
                            <a:rPr lang="en-GB" altLang="zh-CN" sz="2400" b="0" i="1" dirty="0" smtClean="0">
                              <a:latin typeface="Cambria Math" panose="02040503050406030204" charset="0"/>
                              <a:ea typeface="宋体" pitchFamily="2" charset="-122"/>
                            </a:rPr>
                            <m:t>𝐴</m:t>
                          </m:r>
                        </m:e>
                      </m:d>
                      <m:r>
                        <a:rPr lang="en-GB" altLang="zh-CN" sz="2400" b="0" i="1" dirty="0" smtClean="0">
                          <a:latin typeface="Cambria Math" panose="02040503050406030204" charset="0"/>
                          <a:ea typeface="宋体" pitchFamily="2" charset="-122"/>
                        </a:rPr>
                        <m:t>+</m:t>
                      </m:r>
                      <m:r>
                        <a:rPr lang="en-GB" altLang="zh-CN" sz="2400" b="0" i="1" dirty="0" smtClean="0">
                          <a:latin typeface="Cambria Math" panose="02040503050406030204" charset="0"/>
                          <a:ea typeface="宋体" pitchFamily="2" charset="-122"/>
                        </a:rPr>
                        <m:t>𝑐𝑎𝑟𝑑</m:t>
                      </m:r>
                      <m:r>
                        <a:rPr lang="en-GB" altLang="zh-CN" sz="2400" b="0" i="1" dirty="0" smtClean="0">
                          <a:latin typeface="Cambria Math" panose="02040503050406030204" charset="0"/>
                          <a:ea typeface="宋体" pitchFamily="2" charset="-122"/>
                        </a:rPr>
                        <m:t> </m:t>
                      </m:r>
                      <m:d>
                        <m:dPr>
                          <m:ctrlPr>
                            <a:rPr lang="en-GB" altLang="zh-CN" sz="2400" b="0" i="1" dirty="0" smtClean="0">
                              <a:latin typeface="Cambria Math" panose="02040503050406030204" pitchFamily="18" charset="0"/>
                              <a:ea typeface="宋体" pitchFamily="2" charset="-122"/>
                            </a:rPr>
                          </m:ctrlPr>
                        </m:dPr>
                        <m:e>
                          <m:r>
                            <a:rPr lang="en-GB" altLang="zh-CN" sz="2400" b="0" i="1" dirty="0" smtClean="0">
                              <a:latin typeface="Cambria Math" panose="02040503050406030204" charset="0"/>
                              <a:ea typeface="宋体" pitchFamily="2" charset="-122"/>
                            </a:rPr>
                            <m:t>𝐵</m:t>
                          </m:r>
                        </m:e>
                      </m:d>
                      <m:r>
                        <a:rPr lang="en-US" altLang="zh-CN" sz="2400" b="0" i="1" dirty="0" smtClean="0">
                          <a:latin typeface="Cambria Math" panose="02040503050406030204" pitchFamily="18" charset="0"/>
                          <a:ea typeface="宋体" pitchFamily="2" charset="-122"/>
                        </a:rPr>
                        <m:t>+</m:t>
                      </m:r>
                      <m:r>
                        <a:rPr lang="en-GB" altLang="zh-CN" sz="2400" i="1" dirty="0">
                          <a:latin typeface="Cambria Math" panose="02040503050406030204" charset="0"/>
                          <a:ea typeface="宋体" pitchFamily="2" charset="-122"/>
                        </a:rPr>
                        <m:t>𝑐𝑎𝑟𝑑</m:t>
                      </m:r>
                      <m:r>
                        <a:rPr lang="en-GB" altLang="zh-CN" sz="2400" i="1" dirty="0">
                          <a:latin typeface="Cambria Math" panose="02040503050406030204" charset="0"/>
                          <a:ea typeface="宋体" pitchFamily="2" charset="-122"/>
                        </a:rPr>
                        <m:t> </m:t>
                      </m:r>
                      <m:d>
                        <m:dPr>
                          <m:ctrlPr>
                            <a:rPr lang="en-GB" altLang="zh-CN" sz="2400" i="1" dirty="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𝐶</m:t>
                          </m:r>
                        </m:e>
                      </m:d>
                      <m:r>
                        <a:rPr lang="en-GB" altLang="zh-CN" sz="2400" b="0" i="1" dirty="0" smtClean="0">
                          <a:latin typeface="Cambria Math" panose="02040503050406030204" charset="0"/>
                          <a:ea typeface="宋体" pitchFamily="2" charset="-122"/>
                        </a:rPr>
                        <m:t>−</m:t>
                      </m:r>
                      <m:r>
                        <a:rPr lang="en-GB" altLang="zh-CN" sz="2400" b="0" i="1" dirty="0" smtClean="0">
                          <a:latin typeface="Cambria Math" panose="02040503050406030204" charset="0"/>
                          <a:ea typeface="宋体" pitchFamily="2" charset="-122"/>
                        </a:rPr>
                        <m:t>𝑐𝑎𝑟𝑑</m:t>
                      </m:r>
                      <m:d>
                        <m:dPr>
                          <m:ctrlPr>
                            <a:rPr lang="en-GB" altLang="zh-CN" sz="2400" b="0" i="1" dirty="0" smtClean="0">
                              <a:latin typeface="Cambria Math" panose="02040503050406030204" pitchFamily="18" charset="0"/>
                              <a:ea typeface="宋体" pitchFamily="2" charset="-122"/>
                            </a:rPr>
                          </m:ctrlPr>
                        </m:dPr>
                        <m:e>
                          <m:r>
                            <a:rPr lang="en-GB" altLang="zh-CN" sz="2400" b="0" i="1" dirty="0" smtClean="0">
                              <a:latin typeface="Cambria Math" panose="02040503050406030204" charset="0"/>
                              <a:ea typeface="宋体" pitchFamily="2" charset="-122"/>
                            </a:rPr>
                            <m:t>𝐴</m:t>
                          </m:r>
                          <m:r>
                            <a:rPr lang="en-GB" altLang="zh-CN" sz="2400" b="0" i="1" dirty="0" smtClean="0">
                              <a:latin typeface="Cambria Math" panose="02040503050406030204" charset="0"/>
                              <a:ea typeface="宋体" pitchFamily="2" charset="-122"/>
                            </a:rPr>
                            <m:t> ∩</m:t>
                          </m:r>
                          <m:r>
                            <a:rPr lang="en-GB" altLang="zh-CN" sz="2400" b="0" i="1" dirty="0" smtClean="0">
                              <a:latin typeface="Cambria Math" panose="02040503050406030204" charset="0"/>
                              <a:ea typeface="宋体" pitchFamily="2" charset="-122"/>
                            </a:rPr>
                            <m:t>𝐵</m:t>
                          </m:r>
                        </m:e>
                      </m:d>
                      <m:r>
                        <a:rPr lang="en-GB" altLang="zh-CN" sz="2400" i="1" dirty="0">
                          <a:latin typeface="Cambria Math" panose="02040503050406030204" charset="0"/>
                          <a:ea typeface="宋体" pitchFamily="2" charset="-122"/>
                        </a:rPr>
                        <m:t>−</m:t>
                      </m:r>
                      <m:r>
                        <a:rPr lang="en-GB" altLang="zh-CN" sz="2400" i="1" dirty="0">
                          <a:latin typeface="Cambria Math" panose="02040503050406030204" charset="0"/>
                          <a:ea typeface="宋体" pitchFamily="2" charset="-122"/>
                        </a:rPr>
                        <m:t>𝑐𝑎𝑟𝑑</m:t>
                      </m:r>
                      <m:d>
                        <m:dPr>
                          <m:ctrlPr>
                            <a:rPr lang="en-GB" altLang="zh-CN" sz="2400" i="1" dirty="0">
                              <a:latin typeface="Cambria Math" panose="02040503050406030204" pitchFamily="18" charset="0"/>
                              <a:ea typeface="宋体" pitchFamily="2" charset="-122"/>
                            </a:rPr>
                          </m:ctrlPr>
                        </m:dPr>
                        <m:e>
                          <m:r>
                            <a:rPr lang="en-GB" altLang="zh-CN" sz="2400" i="1" dirty="0">
                              <a:latin typeface="Cambria Math" panose="02040503050406030204" charset="0"/>
                              <a:ea typeface="宋体" pitchFamily="2" charset="-122"/>
                            </a:rPr>
                            <m:t>𝐴</m:t>
                          </m:r>
                          <m:r>
                            <a:rPr lang="en-GB" altLang="zh-CN" sz="2400" i="1" dirty="0">
                              <a:latin typeface="Cambria Math" panose="02040503050406030204" charset="0"/>
                              <a:ea typeface="宋体" pitchFamily="2" charset="-122"/>
                            </a:rPr>
                            <m:t> ∩</m:t>
                          </m:r>
                          <m:r>
                            <a:rPr lang="en-US" altLang="zh-CN" sz="2400" b="0" i="1" dirty="0" smtClean="0">
                              <a:latin typeface="Cambria Math" panose="02040503050406030204" pitchFamily="18" charset="0"/>
                              <a:ea typeface="宋体" pitchFamily="2" charset="-122"/>
                            </a:rPr>
                            <m:t>𝐶</m:t>
                          </m:r>
                        </m:e>
                      </m:d>
                      <m:r>
                        <a:rPr lang="en-GB" altLang="zh-CN" sz="2400" i="1" dirty="0">
                          <a:latin typeface="Cambria Math" panose="02040503050406030204" charset="0"/>
                          <a:ea typeface="宋体" pitchFamily="2" charset="-122"/>
                        </a:rPr>
                        <m:t>−</m:t>
                      </m:r>
                      <m:r>
                        <a:rPr lang="en-GB" altLang="zh-CN" sz="2400" i="1" dirty="0">
                          <a:latin typeface="Cambria Math" panose="02040503050406030204" charset="0"/>
                          <a:ea typeface="宋体" pitchFamily="2" charset="-122"/>
                        </a:rPr>
                        <m:t>𝑐𝑎𝑟𝑑</m:t>
                      </m:r>
                      <m:d>
                        <m:dPr>
                          <m:ctrlPr>
                            <a:rPr lang="en-GB" altLang="zh-CN" sz="2400" i="1" dirty="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𝐵</m:t>
                          </m:r>
                          <m:r>
                            <a:rPr lang="en-GB" altLang="zh-CN" sz="2400" i="1" dirty="0">
                              <a:latin typeface="Cambria Math" panose="02040503050406030204" charset="0"/>
                              <a:ea typeface="宋体" pitchFamily="2" charset="-122"/>
                            </a:rPr>
                            <m:t>∩</m:t>
                          </m:r>
                          <m:r>
                            <a:rPr lang="en-US" altLang="zh-CN" sz="2400" b="0" i="1" dirty="0" smtClean="0">
                              <a:latin typeface="Cambria Math" panose="02040503050406030204" pitchFamily="18" charset="0"/>
                              <a:ea typeface="宋体" pitchFamily="2" charset="-122"/>
                            </a:rPr>
                            <m:t>𝐶</m:t>
                          </m:r>
                        </m:e>
                      </m:d>
                      <m:r>
                        <a:rPr lang="en-US" altLang="zh-CN" sz="2400" b="0" i="1" dirty="0" smtClean="0">
                          <a:latin typeface="Cambria Math" panose="02040503050406030204" pitchFamily="18" charset="0"/>
                          <a:ea typeface="宋体" pitchFamily="2" charset="-122"/>
                        </a:rPr>
                        <m:t>+</m:t>
                      </m:r>
                      <m:r>
                        <a:rPr lang="en-GB" altLang="zh-CN" sz="2400" i="1" dirty="0">
                          <a:latin typeface="Cambria Math" panose="02040503050406030204" charset="0"/>
                          <a:ea typeface="宋体" pitchFamily="2" charset="-122"/>
                        </a:rPr>
                        <m:t>𝑐𝑎𝑟𝑑</m:t>
                      </m:r>
                      <m:r>
                        <a:rPr lang="en-GB" altLang="zh-CN" sz="2400" i="1" dirty="0">
                          <a:latin typeface="Cambria Math" panose="02040503050406030204" charset="0"/>
                          <a:ea typeface="宋体" pitchFamily="2" charset="-122"/>
                        </a:rPr>
                        <m:t>(</m:t>
                      </m:r>
                      <m:r>
                        <a:rPr lang="en-GB" altLang="zh-CN" sz="2400" i="1" dirty="0">
                          <a:latin typeface="Cambria Math" panose="02040503050406030204" charset="0"/>
                          <a:ea typeface="宋体" pitchFamily="2" charset="-122"/>
                        </a:rPr>
                        <m:t>𝐴</m:t>
                      </m:r>
                      <m:r>
                        <a:rPr lang="en-GB" altLang="zh-CN" sz="2400" i="1" dirty="0">
                          <a:latin typeface="Cambria Math" panose="02040503050406030204" charset="0"/>
                          <a:ea typeface="宋体" pitchFamily="2" charset="-122"/>
                        </a:rPr>
                        <m:t> ∩</m:t>
                      </m:r>
                      <m:r>
                        <a:rPr lang="en-GB" altLang="zh-CN" sz="2400" i="1" dirty="0">
                          <a:latin typeface="Cambria Math" panose="02040503050406030204" charset="0"/>
                          <a:ea typeface="宋体" pitchFamily="2" charset="-122"/>
                        </a:rPr>
                        <m:t>𝐵</m:t>
                      </m:r>
                      <m:r>
                        <a:rPr lang="en-GB" altLang="zh-CN" sz="2400" i="1" dirty="0">
                          <a:latin typeface="Cambria Math" panose="02040503050406030204" charset="0"/>
                          <a:ea typeface="宋体" pitchFamily="2" charset="-122"/>
                        </a:rPr>
                        <m:t>∩</m:t>
                      </m:r>
                      <m:r>
                        <a:rPr lang="en-US" altLang="zh-CN" sz="2400" b="0" i="1" dirty="0" smtClean="0">
                          <a:latin typeface="Cambria Math" panose="02040503050406030204" pitchFamily="18" charset="0"/>
                          <a:ea typeface="宋体" pitchFamily="2" charset="-122"/>
                        </a:rPr>
                        <m:t>𝐶</m:t>
                      </m:r>
                      <m:r>
                        <a:rPr lang="en-GB" altLang="zh-CN" sz="2400" i="1" dirty="0">
                          <a:latin typeface="Cambria Math" panose="02040503050406030204" charset="0"/>
                          <a:ea typeface="宋体" pitchFamily="2" charset="-122"/>
                        </a:rPr>
                        <m:t>).</m:t>
                      </m:r>
                    </m:oMath>
                  </m:oMathPara>
                </a14:m>
                <a:endParaRPr lang="zh-CN" altLang="en-US" sz="2400" dirty="0">
                  <a:latin typeface="宋体" pitchFamily="2" charset="-122"/>
                  <a:ea typeface="宋体" pitchFamily="2" charset="-122"/>
                </a:endParaRPr>
              </a:p>
            </p:txBody>
          </p:sp>
        </mc:Choice>
        <mc:Fallback xmlns="">
          <p:sp>
            <p:nvSpPr>
              <p:cNvPr id="4" name="文本框 3">
                <a:extLst>
                  <a:ext uri="{FF2B5EF4-FFF2-40B4-BE49-F238E27FC236}">
                    <a16:creationId xmlns:a16="http://schemas.microsoft.com/office/drawing/2014/main" id="{24A70C05-7B28-CA99-EE9A-84CA9098B88D}"/>
                  </a:ext>
                </a:extLst>
              </p:cNvPr>
              <p:cNvSpPr txBox="1">
                <a:spLocks noRot="1" noChangeAspect="1" noMove="1" noResize="1" noEditPoints="1" noAdjustHandles="1" noChangeArrowheads="1" noChangeShapeType="1" noTextEdit="1"/>
              </p:cNvSpPr>
              <p:nvPr/>
            </p:nvSpPr>
            <p:spPr>
              <a:xfrm>
                <a:off x="468924" y="2794899"/>
                <a:ext cx="8663354" cy="2574807"/>
              </a:xfrm>
              <a:prstGeom prst="rect">
                <a:avLst/>
              </a:prstGeom>
              <a:blipFill>
                <a:blip r:embed="rId5"/>
                <a:stretch>
                  <a:fillRect/>
                </a:stretch>
              </a:blipFill>
            </p:spPr>
            <p:txBody>
              <a:bodyPr/>
              <a:lstStyle/>
              <a:p>
                <a:r>
                  <a:rPr lang="zh-CN" altLang="en-US">
                    <a:noFill/>
                  </a:rPr>
                  <a:t> </a:t>
                </a:r>
              </a:p>
            </p:txBody>
          </p:sp>
        </mc:Fallback>
      </mc:AlternateContent>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充分条件与必要条件</a:t>
            </a:r>
          </a:p>
        </p:txBody>
      </p:sp>
      <p:sp>
        <p:nvSpPr>
          <p:cNvPr id="23" name="文本框 22">
            <a:extLst>
              <a:ext uri="{FF2B5EF4-FFF2-40B4-BE49-F238E27FC236}">
                <a16:creationId xmlns:a16="http://schemas.microsoft.com/office/drawing/2014/main" id="{A4D85F23-B9EF-C980-EDFA-7E16D228BEF8}"/>
              </a:ext>
            </a:extLst>
          </p:cNvPr>
          <p:cNvSpPr txBox="1"/>
          <p:nvPr/>
        </p:nvSpPr>
        <p:spPr>
          <a:xfrm>
            <a:off x="196534" y="946798"/>
            <a:ext cx="10404791" cy="2799677"/>
          </a:xfrm>
          <a:prstGeom prst="rect">
            <a:avLst/>
          </a:prstGeom>
          <a:noFill/>
        </p:spPr>
        <p:txBody>
          <a:bodyPr wrap="square" rtlCol="0">
            <a:spAutoFit/>
          </a:bodyPr>
          <a:lstStyle/>
          <a:p>
            <a:pPr>
              <a:lnSpc>
                <a:spcPct val="150000"/>
              </a:lnSpc>
            </a:pPr>
            <a:r>
              <a:rPr lang="zh-CN" sz="2400" b="1" dirty="0">
                <a:latin typeface="Cambria Math" panose="02040503050406030204" charset="0"/>
                <a:ea typeface="宋体" panose="02010600030101010101" pitchFamily="2" charset="-122"/>
                <a:cs typeface="Cambria Math" panose="02040503050406030204" charset="0"/>
              </a:rPr>
              <a:t>所以，平行四边形的每条性质定理都给出了</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sz="2400" b="1" dirty="0">
                <a:latin typeface="Cambria Math" panose="02040503050406030204" charset="0"/>
                <a:ea typeface="宋体" panose="02010600030101010101" pitchFamily="2" charset="-122"/>
                <a:cs typeface="Cambria Math" panose="02040503050406030204" charset="0"/>
              </a:rPr>
              <a:t>四边形是平行四边形</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sz="2400" b="1" dirty="0">
                <a:latin typeface="Cambria Math" panose="02040503050406030204" charset="0"/>
                <a:ea typeface="宋体" panose="02010600030101010101" pitchFamily="2" charset="-122"/>
                <a:cs typeface="Cambria Math" panose="02040503050406030204" charset="0"/>
              </a:rPr>
              <a:t>的一个必要条件</a:t>
            </a:r>
            <a:r>
              <a:rPr lang="en-US" altLang="zh-CN" sz="2400" b="1" dirty="0">
                <a:latin typeface="Cambria Math" panose="02040503050406030204" charset="0"/>
                <a:ea typeface="宋体" panose="02010600030101010101" pitchFamily="2" charset="-122"/>
                <a:cs typeface="Cambria Math" panose="02040503050406030204" charset="0"/>
              </a:rPr>
              <a:t>.</a:t>
            </a:r>
          </a:p>
          <a:p>
            <a:pPr>
              <a:lnSpc>
                <a:spcPct val="150000"/>
              </a:lnSpc>
            </a:pPr>
            <a:r>
              <a:rPr lang="zh-CN" sz="2400" b="1" dirty="0">
                <a:latin typeface="Cambria Math" panose="02040503050406030204" charset="0"/>
                <a:ea typeface="宋体" panose="02010600030101010101" pitchFamily="2" charset="-122"/>
                <a:cs typeface="Cambria Math" panose="02040503050406030204" charset="0"/>
              </a:rPr>
              <a:t>类似地，平行线的每条性质定理都给出了</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sz="2400" b="1" dirty="0">
                <a:latin typeface="Cambria Math" panose="02040503050406030204" charset="0"/>
                <a:ea typeface="宋体" panose="02010600030101010101" pitchFamily="2" charset="-122"/>
                <a:cs typeface="Cambria Math" panose="02040503050406030204" charset="0"/>
              </a:rPr>
              <a:t>两直线平行</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sz="2400" b="1" dirty="0">
                <a:latin typeface="Cambria Math" panose="02040503050406030204" charset="0"/>
                <a:ea typeface="宋体" panose="02010600030101010101" pitchFamily="2" charset="-122"/>
                <a:cs typeface="Cambria Math" panose="02040503050406030204" charset="0"/>
              </a:rPr>
              <a:t>的一个必要条件，</a:t>
            </a:r>
            <a:endParaRPr lang="en-US" altLang="zh-CN" sz="2400" b="1" dirty="0">
              <a:latin typeface="Cambria Math" panose="02040503050406030204" charset="0"/>
              <a:ea typeface="宋体" panose="02010600030101010101" pitchFamily="2" charset="-122"/>
              <a:cs typeface="Cambria Math" panose="02040503050406030204" charset="0"/>
            </a:endParaRPr>
          </a:p>
          <a:p>
            <a:pPr>
              <a:lnSpc>
                <a:spcPct val="150000"/>
              </a:lnSpc>
            </a:pPr>
            <a:r>
              <a:rPr lang="zh-CN" sz="2400" b="1" dirty="0">
                <a:latin typeface="Cambria Math" panose="02040503050406030204" charset="0"/>
                <a:ea typeface="宋体" panose="02010600030101010101" pitchFamily="2" charset="-122"/>
                <a:cs typeface="Cambria Math" panose="02040503050406030204" charset="0"/>
              </a:rPr>
              <a:t>例如</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sz="2400" b="1" dirty="0">
                <a:latin typeface="Cambria Math" panose="02040503050406030204" charset="0"/>
                <a:ea typeface="宋体" panose="02010600030101010101" pitchFamily="2" charset="-122"/>
                <a:cs typeface="Cambria Math" panose="02040503050406030204" charset="0"/>
              </a:rPr>
              <a:t>同位角相等</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sz="2400" b="1" dirty="0">
                <a:latin typeface="Cambria Math" panose="02040503050406030204" charset="0"/>
                <a:ea typeface="宋体" panose="02010600030101010101" pitchFamily="2" charset="-122"/>
                <a:cs typeface="Cambria Math" panose="02040503050406030204" charset="0"/>
              </a:rPr>
              <a:t>是</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sz="2400" b="1" dirty="0">
                <a:latin typeface="Cambria Math" panose="02040503050406030204" charset="0"/>
                <a:ea typeface="宋体" panose="02010600030101010101" pitchFamily="2" charset="-122"/>
                <a:cs typeface="Cambria Math" panose="02040503050406030204" charset="0"/>
              </a:rPr>
              <a:t>两直线平行</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sz="2400" b="1" dirty="0">
                <a:latin typeface="Cambria Math" panose="02040503050406030204" charset="0"/>
                <a:ea typeface="宋体" panose="02010600030101010101" pitchFamily="2" charset="-122"/>
                <a:cs typeface="Cambria Math" panose="02040503050406030204" charset="0"/>
              </a:rPr>
              <a:t>的必要条件，也就是说，如果同位角不相等，那么就不可能有</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zh-CN" sz="2400" b="1" dirty="0">
                <a:latin typeface="Cambria Math" panose="02040503050406030204" charset="0"/>
                <a:ea typeface="宋体" panose="02010600030101010101" pitchFamily="2" charset="-122"/>
                <a:cs typeface="Cambria Math" panose="02040503050406030204" charset="0"/>
              </a:rPr>
              <a:t>两直线平行</a:t>
            </a:r>
            <a:r>
              <a:rPr lang="en-US" altLang="zh-CN" sz="2400" b="1" dirty="0">
                <a:latin typeface="宋体" panose="02010600030101010101" pitchFamily="2" charset="-122"/>
                <a:ea typeface="宋体" panose="02010600030101010101" pitchFamily="2" charset="-122"/>
                <a:cs typeface="Cambria Math" panose="02040503050406030204" charset="0"/>
              </a:rPr>
              <a:t>”</a:t>
            </a:r>
            <a:r>
              <a:rPr lang="en-US" altLang="zh-CN" sz="2400" b="1" dirty="0">
                <a:latin typeface="Cambria Math" panose="02040503050406030204" charset="0"/>
                <a:ea typeface="宋体" panose="02010600030101010101" pitchFamily="2" charset="-122"/>
                <a:cs typeface="Cambria Math" panose="02040503050406030204" charset="0"/>
              </a:rPr>
              <a:t>.</a:t>
            </a:r>
            <a:endParaRPr lang="zh-CN" sz="2400" b="1" dirty="0">
              <a:latin typeface="Cambria Math" panose="02040503050406030204" charset="0"/>
              <a:ea typeface="宋体" panose="02010600030101010101" pitchFamily="2" charset="-122"/>
              <a:cs typeface="Cambria Math" panose="02040503050406030204" charset="0"/>
            </a:endParaRPr>
          </a:p>
        </p:txBody>
      </p:sp>
      <p:sp>
        <p:nvSpPr>
          <p:cNvPr id="24" name="文本框 23">
            <a:extLst>
              <a:ext uri="{FF2B5EF4-FFF2-40B4-BE49-F238E27FC236}">
                <a16:creationId xmlns:a16="http://schemas.microsoft.com/office/drawing/2014/main" id="{6A31EFB0-4ACD-A319-F494-ADD011AFE0A2}"/>
              </a:ext>
            </a:extLst>
          </p:cNvPr>
          <p:cNvSpPr txBox="1"/>
          <p:nvPr/>
        </p:nvSpPr>
        <p:spPr>
          <a:xfrm>
            <a:off x="196534" y="4919696"/>
            <a:ext cx="10742930" cy="645160"/>
          </a:xfrm>
          <a:prstGeom prst="rect">
            <a:avLst/>
          </a:prstGeom>
          <a:noFill/>
          <a:ln w="28575">
            <a:solidFill>
              <a:schemeClr val="accent1">
                <a:lumMod val="75000"/>
              </a:schemeClr>
            </a:solidFill>
          </a:ln>
        </p:spPr>
        <p:txBody>
          <a:bodyPr wrap="none" rtlCol="0" anchor="t">
            <a:spAutoFit/>
          </a:bodyPr>
          <a:lstStyle/>
          <a:p>
            <a:pPr>
              <a:lnSpc>
                <a:spcPct val="150000"/>
              </a:lnSpc>
            </a:pPr>
            <a:r>
              <a:rPr 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一般地，数学中的每一条性质定理都给出了相应数学结论成立的一个必要条件</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p>
        </p:txBody>
      </p:sp>
    </p:spTree>
    <p:extLst>
      <p:ext uri="{BB962C8B-B14F-4D97-AF65-F5344CB8AC3E}">
        <p14:creationId xmlns:p14="http://schemas.microsoft.com/office/powerpoint/2010/main" val="29160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380" y="758190"/>
            <a:ext cx="9417961" cy="677106"/>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91439" tIns="91439" rIns="91439" bIns="9143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en-US" altLang="zh-CN" sz="3200" dirty="0">
                <a:latin typeface="黑体" panose="02010609060101010101" charset="-122"/>
                <a:ea typeface="黑体" panose="02010609060101010101" charset="-122"/>
                <a:cs typeface="黑体" panose="02010609060101010101" charset="-122"/>
                <a:sym typeface="+mn-ea"/>
              </a:rPr>
              <a:t>“</a:t>
            </a:r>
            <a:r>
              <a:rPr lang="zh-CN" altLang="en-US" sz="3200" dirty="0">
                <a:latin typeface="黑体" panose="02010609060101010101" charset="-122"/>
                <a:ea typeface="黑体" panose="02010609060101010101" charset="-122"/>
                <a:cs typeface="黑体" panose="02010609060101010101" charset="-122"/>
                <a:sym typeface="+mn-ea"/>
              </a:rPr>
              <a:t>若</a:t>
            </a:r>
            <a:r>
              <a:rPr lang="zh-CN" altLang="en-US" sz="3200" dirty="0">
                <a:solidFill>
                  <a:schemeClr val="tx1"/>
                </a:solidFill>
                <a:latin typeface="黑体" panose="02010609060101010101" charset="-122"/>
                <a:ea typeface="黑体" panose="02010609060101010101" charset="-122"/>
                <a:cs typeface="黑体" panose="02010609060101010101" charset="-122"/>
                <a:sym typeface="+mn-ea"/>
              </a:rPr>
              <a:t>我是</a:t>
            </a:r>
            <a:r>
              <a:rPr lang="zh-CN" altLang="en-US" sz="3200" dirty="0">
                <a:solidFill>
                  <a:srgbClr val="FF0000"/>
                </a:solidFill>
                <a:latin typeface="黑体" panose="02010609060101010101" charset="-122"/>
                <a:ea typeface="黑体" panose="02010609060101010101" charset="-122"/>
                <a:cs typeface="黑体" panose="02010609060101010101" charset="-122"/>
                <a:sym typeface="+mn-ea"/>
              </a:rPr>
              <a:t>浙江人</a:t>
            </a:r>
            <a:r>
              <a:rPr lang="zh-CN" altLang="en-US" sz="3200" dirty="0">
                <a:latin typeface="黑体" panose="02010609060101010101" charset="-122"/>
                <a:ea typeface="黑体" panose="02010609060101010101" charset="-122"/>
                <a:cs typeface="黑体" panose="02010609060101010101" charset="-122"/>
                <a:sym typeface="+mn-ea"/>
              </a:rPr>
              <a:t>，则我是</a:t>
            </a:r>
            <a:r>
              <a:rPr lang="zh-CN" altLang="en-US" sz="3200" dirty="0">
                <a:solidFill>
                  <a:srgbClr val="FF0000"/>
                </a:solidFill>
                <a:latin typeface="黑体" panose="02010609060101010101" charset="-122"/>
                <a:ea typeface="黑体" panose="02010609060101010101" charset="-122"/>
                <a:cs typeface="黑体" panose="02010609060101010101" charset="-122"/>
                <a:sym typeface="+mn-ea"/>
              </a:rPr>
              <a:t>中国人</a:t>
            </a:r>
            <a:r>
              <a:rPr lang="zh-CN" altLang="en-US" sz="3200" dirty="0">
                <a:latin typeface="黑体" panose="02010609060101010101" charset="-122"/>
                <a:ea typeface="黑体" panose="02010609060101010101" charset="-122"/>
                <a:cs typeface="黑体" panose="02010609060101010101" charset="-122"/>
                <a:sym typeface="+mn-ea"/>
              </a:rPr>
              <a:t>．</a:t>
            </a:r>
            <a:r>
              <a:rPr lang="en-US" altLang="zh-CN" sz="3200" dirty="0">
                <a:latin typeface="黑体" panose="02010609060101010101" charset="-122"/>
                <a:ea typeface="黑体" panose="02010609060101010101" charset="-122"/>
                <a:cs typeface="黑体" panose="02010609060101010101" charset="-122"/>
                <a:sym typeface="+mn-ea"/>
              </a:rPr>
              <a:t>” </a:t>
            </a:r>
            <a:r>
              <a:rPr lang="zh-CN" altLang="en-US" sz="3200" dirty="0">
                <a:latin typeface="黑体" panose="02010609060101010101" charset="-122"/>
                <a:ea typeface="黑体" panose="02010609060101010101" charset="-122"/>
                <a:cs typeface="黑体" panose="02010609060101010101" charset="-122"/>
                <a:sym typeface="+mn-ea"/>
              </a:rPr>
              <a:t>为真命题．  </a:t>
            </a:r>
            <a:endParaRPr kumimoji="0" lang="zh-CN" altLang="en-US" sz="3200" b="0" i="0" u="none" strike="noStrike" cap="none" spc="0" normalizeH="0" baseline="0" dirty="0">
              <a:ln>
                <a:noFill/>
              </a:ln>
              <a:solidFill>
                <a:srgbClr val="000000"/>
              </a:solidFill>
              <a:effectLst/>
              <a:uFillTx/>
              <a:latin typeface="黑体" panose="02010609060101010101" charset="-122"/>
              <a:ea typeface="黑体" panose="02010609060101010101" charset="-122"/>
              <a:cs typeface="黑体" panose="02010609060101010101" charset="-122"/>
              <a:sym typeface="Calibri"/>
            </a:endParaRPr>
          </a:p>
        </p:txBody>
      </p:sp>
      <p:sp>
        <p:nvSpPr>
          <p:cNvPr id="8" name="文本框 7"/>
          <p:cNvSpPr txBox="1"/>
          <p:nvPr/>
        </p:nvSpPr>
        <p:spPr>
          <a:xfrm>
            <a:off x="418465" y="2085340"/>
            <a:ext cx="6620510" cy="735330"/>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91439" tIns="91439" rIns="91439" bIns="9143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kumimoji="0" lang="en-US" altLang="zh-CN" sz="3600" b="1" i="0" u="none" strike="noStrike" cap="none" spc="0" normalizeH="0" baseline="0">
                <a:ln>
                  <a:noFill/>
                </a:ln>
                <a:solidFill>
                  <a:srgbClr val="00B0F0"/>
                </a:solidFill>
                <a:effectLst/>
                <a:uFillTx/>
                <a:latin typeface="楷体" panose="02010609060101010101" charset="-122"/>
                <a:ea typeface="楷体" panose="02010609060101010101" charset="-122"/>
                <a:cs typeface="楷体" panose="02010609060101010101" charset="-122"/>
                <a:sym typeface="Calibri"/>
              </a:rPr>
              <a:t>       </a:t>
            </a:r>
            <a:r>
              <a:rPr kumimoji="0" lang="zh-CN" altLang="en-US" sz="3600" b="1" i="0" u="none" strike="noStrike" cap="none" spc="0" normalizeH="0" baseline="0">
                <a:ln>
                  <a:noFill/>
                </a:ln>
                <a:solidFill>
                  <a:srgbClr val="00B0F0"/>
                </a:solidFill>
                <a:effectLst/>
                <a:uFillTx/>
                <a:latin typeface="楷体" panose="02010609060101010101" charset="-122"/>
                <a:ea typeface="楷体" panose="02010609060101010101" charset="-122"/>
                <a:cs typeface="楷体" panose="02010609060101010101" charset="-122"/>
                <a:sym typeface="Calibri"/>
              </a:rPr>
              <a:t>小范围 </a:t>
            </a:r>
            <a:r>
              <a:rPr kumimoji="0" lang="en-US" altLang="zh-CN" sz="3600" b="1" i="0" u="none" strike="noStrike" cap="none" spc="0" normalizeH="0" baseline="0">
                <a:ln>
                  <a:noFill/>
                </a:ln>
                <a:solidFill>
                  <a:srgbClr val="00B0F0"/>
                </a:solidFill>
                <a:effectLst/>
                <a:uFillTx/>
                <a:latin typeface="楷体" panose="02010609060101010101" charset="-122"/>
                <a:ea typeface="楷体" panose="02010609060101010101" charset="-122"/>
                <a:cs typeface="楷体" panose="02010609060101010101" charset="-122"/>
                <a:sym typeface="Calibri"/>
              </a:rPr>
              <a:t> </a:t>
            </a:r>
            <a:r>
              <a:rPr kumimoji="0" lang="zh-CN" altLang="en-US" sz="3600" b="1" i="0" u="none" strike="noStrike" cap="none" spc="0" normalizeH="0" baseline="0">
                <a:ln>
                  <a:noFill/>
                </a:ln>
                <a:solidFill>
                  <a:srgbClr val="00B0F0"/>
                </a:solidFill>
                <a:effectLst/>
                <a:uFillTx/>
                <a:latin typeface="楷体" panose="02010609060101010101" charset="-122"/>
                <a:ea typeface="楷体" panose="02010609060101010101" charset="-122"/>
                <a:cs typeface="楷体" panose="02010609060101010101" charset="-122"/>
                <a:sym typeface="Calibri"/>
              </a:rPr>
              <a:t>推出   大范围</a:t>
            </a:r>
          </a:p>
        </p:txBody>
      </p:sp>
      <p:grpSp>
        <p:nvGrpSpPr>
          <p:cNvPr id="10" name="组合 9"/>
          <p:cNvGrpSpPr/>
          <p:nvPr/>
        </p:nvGrpSpPr>
        <p:grpSpPr>
          <a:xfrm>
            <a:off x="271780" y="1569084"/>
            <a:ext cx="7298690" cy="677005"/>
            <a:chOff x="2455" y="3530"/>
            <a:chExt cx="11494" cy="1066"/>
          </a:xfrm>
        </p:grpSpPr>
        <p:sp>
          <p:nvSpPr>
            <p:cNvPr id="3" name="文本框 2"/>
            <p:cNvSpPr txBox="1"/>
            <p:nvPr/>
          </p:nvSpPr>
          <p:spPr>
            <a:xfrm>
              <a:off x="2455" y="3530"/>
              <a:ext cx="11494" cy="1066"/>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91439" tIns="91439" rIns="91439" bIns="9143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3200"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即</a:t>
              </a:r>
              <a:r>
                <a:rPr lang="zh-CN" altLang="en-US" sz="3200" i="1"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 </a:t>
              </a:r>
              <a:r>
                <a:rPr lang="en-US" altLang="zh-CN" sz="3200" i="1"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p</a:t>
              </a:r>
              <a:r>
                <a:rPr lang="en-US" altLang="zh-CN" sz="3200"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en-US" sz="3200"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我是</a:t>
              </a:r>
              <a:r>
                <a:rPr lang="zh-CN" altLang="en-US" sz="3200" dirty="0">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浙江人</a:t>
              </a:r>
              <a:r>
                <a:rPr lang="en-US" altLang="zh-CN" sz="3200"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3200" dirty="0">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     </a:t>
              </a:r>
              <a:r>
                <a:rPr lang="zh-CN" altLang="en-US" sz="3200" i="1"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     </a:t>
              </a:r>
              <a:r>
                <a:rPr lang="en-US" altLang="zh-CN" sz="3200" i="1"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q</a:t>
              </a:r>
              <a:r>
                <a:rPr lang="en-US" altLang="zh-CN" sz="3200"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3200" dirty="0">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 </a:t>
              </a:r>
              <a:r>
                <a:rPr lang="en-US" altLang="zh-CN" sz="3200"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en-US" sz="3200" dirty="0">
                  <a:latin typeface="Times New Roman" panose="02020603050405020304" pitchFamily="18" charset="0"/>
                  <a:ea typeface="黑体" panose="02010609060101010101" charset="-122"/>
                  <a:cs typeface="Times New Roman" panose="02020603050405020304" pitchFamily="18" charset="0"/>
                  <a:sym typeface="+mn-ea"/>
                </a:rPr>
                <a:t>我是</a:t>
              </a:r>
              <a:r>
                <a:rPr lang="zh-CN" altLang="en-US" sz="3200" dirty="0">
                  <a:solidFill>
                    <a:srgbClr val="FF0000"/>
                  </a:solidFill>
                  <a:latin typeface="Times New Roman" panose="02020603050405020304" pitchFamily="18" charset="0"/>
                  <a:ea typeface="黑体" panose="02010609060101010101" charset="-122"/>
                  <a:cs typeface="Times New Roman" panose="02020603050405020304" pitchFamily="18" charset="0"/>
                  <a:sym typeface="+mn-ea"/>
                </a:rPr>
                <a:t>中国人</a:t>
              </a:r>
              <a:r>
                <a:rPr lang="en-US" altLang="zh-CN" sz="3200"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a:t>
              </a:r>
              <a:endParaRPr kumimoji="0" lang="en-US" altLang="zh-CN" sz="3200" b="0" i="0" u="none" strike="noStrike" cap="none" spc="0" normalizeH="0" baseline="0" dirty="0">
                <a:ln>
                  <a:noFill/>
                </a:ln>
                <a:solidFill>
                  <a:schemeClr val="tx1"/>
                </a:solidFill>
                <a:effectLst/>
                <a:uFillTx/>
                <a:latin typeface="Times New Roman" panose="02020603050405020304" pitchFamily="18" charset="0"/>
                <a:ea typeface="黑体" panose="02010609060101010101" charset="-122"/>
                <a:cs typeface="Times New Roman" panose="02020603050405020304" pitchFamily="18" charset="0"/>
                <a:sym typeface="+mn-ea"/>
              </a:endParaRPr>
            </a:p>
          </p:txBody>
        </p:sp>
        <p:graphicFrame>
          <p:nvGraphicFramePr>
            <p:cNvPr id="9" name="对象 8">
              <a:hlinkClick r:id="" action="ppaction://ole?verb=0"/>
            </p:cNvPr>
            <p:cNvGraphicFramePr>
              <a:graphicFrameLocks noChangeAspect="1"/>
            </p:cNvGraphicFramePr>
            <p:nvPr/>
          </p:nvGraphicFramePr>
          <p:xfrm>
            <a:off x="7843" y="3548"/>
            <a:ext cx="1304" cy="1043"/>
          </p:xfrm>
          <a:graphic>
            <a:graphicData uri="http://schemas.openxmlformats.org/presentationml/2006/ole">
              <mc:AlternateContent xmlns:mc="http://schemas.openxmlformats.org/markup-compatibility/2006">
                <mc:Choice xmlns:v="urn:schemas-microsoft-com:vml" Requires="v">
                  <p:oleObj r:id="rId4" imgW="190500" imgH="152400" progId="Equation.KSEE3">
                    <p:embed/>
                  </p:oleObj>
                </mc:Choice>
                <mc:Fallback>
                  <p:oleObj r:id="rId4" imgW="190500" imgH="152400" progId="Equation.KSEE3">
                    <p:embed/>
                    <p:pic>
                      <p:nvPicPr>
                        <p:cNvPr id="9" name="对象 8">
                          <a:hlinkClick r:id="" action="ppaction://ole?verb=0"/>
                        </p:cNvPr>
                        <p:cNvPicPr/>
                        <p:nvPr/>
                      </p:nvPicPr>
                      <p:blipFill>
                        <a:blip r:embed="rId5"/>
                        <a:stretch>
                          <a:fillRect/>
                        </a:stretch>
                      </p:blipFill>
                      <p:spPr>
                        <a:xfrm>
                          <a:off x="7843" y="3548"/>
                          <a:ext cx="1304" cy="1043"/>
                        </a:xfrm>
                        <a:prstGeom prst="rect">
                          <a:avLst/>
                        </a:prstGeom>
                      </p:spPr>
                    </p:pic>
                  </p:oleObj>
                </mc:Fallback>
              </mc:AlternateContent>
            </a:graphicData>
          </a:graphic>
        </p:graphicFrame>
      </p:grpSp>
      <p:sp>
        <p:nvSpPr>
          <p:cNvPr id="11" name="文本框 10"/>
          <p:cNvSpPr txBox="1"/>
          <p:nvPr/>
        </p:nvSpPr>
        <p:spPr>
          <a:xfrm>
            <a:off x="317500" y="2752090"/>
            <a:ext cx="9745980" cy="673735"/>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3200" dirty="0">
                <a:solidFill>
                  <a:schemeClr val="tx1"/>
                </a:solidFill>
                <a:sym typeface="+mn-ea"/>
              </a:rPr>
              <a:t>记 </a:t>
            </a:r>
            <a:r>
              <a:rPr lang="en-US" altLang="zh-CN" sz="3200" dirty="0">
                <a:solidFill>
                  <a:schemeClr val="tx1"/>
                </a:solidFill>
                <a:sym typeface="+mn-ea"/>
              </a:rPr>
              <a:t>“</a:t>
            </a:r>
            <a:r>
              <a:rPr lang="zh-CN" altLang="en-US" sz="3200" dirty="0">
                <a:solidFill>
                  <a:srgbClr val="FF0000"/>
                </a:solidFill>
                <a:sym typeface="+mn-ea"/>
              </a:rPr>
              <a:t>浙江人</a:t>
            </a:r>
            <a:r>
              <a:rPr lang="en-US" altLang="zh-CN" sz="3200" dirty="0">
                <a:solidFill>
                  <a:schemeClr val="tx1"/>
                </a:solidFill>
                <a:sym typeface="+mn-ea"/>
              </a:rPr>
              <a:t>”</a:t>
            </a:r>
            <a:r>
              <a:rPr lang="zh-CN" altLang="en-US" sz="3200" dirty="0">
                <a:solidFill>
                  <a:schemeClr val="tx1"/>
                </a:solidFill>
                <a:ea typeface="宋体" panose="02010600030101010101" pitchFamily="2" charset="-122"/>
                <a:sym typeface="+mn-ea"/>
              </a:rPr>
              <a:t>为集合</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P</a:t>
            </a:r>
            <a:r>
              <a:rPr lang="zh-CN" altLang="en-US" sz="3200" dirty="0">
                <a:solidFill>
                  <a:srgbClr val="FF0000"/>
                </a:solidFill>
                <a:ea typeface="宋体" panose="02010600030101010101" pitchFamily="2" charset="-122"/>
                <a:sym typeface="+mn-ea"/>
              </a:rPr>
              <a:t>，</a:t>
            </a:r>
            <a:r>
              <a:rPr lang="en-US" altLang="zh-CN" sz="3200" dirty="0">
                <a:solidFill>
                  <a:srgbClr val="FF0000"/>
                </a:solidFill>
                <a:sym typeface="+mn-ea"/>
              </a:rPr>
              <a:t> </a:t>
            </a:r>
            <a:r>
              <a:rPr lang="en-US" altLang="zh-CN" sz="3200" dirty="0">
                <a:solidFill>
                  <a:schemeClr val="tx1"/>
                </a:solidFill>
                <a:sym typeface="+mn-ea"/>
              </a:rPr>
              <a:t>“</a:t>
            </a:r>
            <a:r>
              <a:rPr lang="zh-CN" altLang="en-US" sz="3200" dirty="0">
                <a:solidFill>
                  <a:srgbClr val="FF0000"/>
                </a:solidFill>
                <a:sym typeface="+mn-ea"/>
              </a:rPr>
              <a:t>中国人</a:t>
            </a:r>
            <a:r>
              <a:rPr lang="en-US" altLang="zh-CN" sz="3200" dirty="0">
                <a:solidFill>
                  <a:schemeClr val="tx1"/>
                </a:solidFill>
                <a:sym typeface="+mn-ea"/>
              </a:rPr>
              <a:t>”</a:t>
            </a:r>
            <a:r>
              <a:rPr lang="zh-CN" altLang="en-US" sz="3200" dirty="0">
                <a:solidFill>
                  <a:schemeClr val="tx1"/>
                </a:solidFill>
                <a:ea typeface="宋体" panose="02010600030101010101" pitchFamily="2" charset="-122"/>
                <a:sym typeface="+mn-ea"/>
              </a:rPr>
              <a:t>为集合</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Q</a:t>
            </a:r>
            <a:r>
              <a:rPr lang="zh-CN" altLang="en-US"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kumimoji="0" lang="zh-CN" altLang="zh-CN" sz="3200" b="0" i="0" u="none" strike="noStrike" cap="none" spc="0" normalizeH="0" baseline="0" dirty="0">
                <a:ln>
                  <a:noFill/>
                </a:ln>
                <a:solidFill>
                  <a:schemeClr val="tx1"/>
                </a:solidFill>
                <a:effectLst/>
                <a:uFillTx/>
                <a:latin typeface="Calibri"/>
                <a:ea typeface="宋体" panose="02010600030101010101" pitchFamily="2" charset="-122"/>
                <a:cs typeface="Calibri" panose="020F0502020204030204"/>
                <a:sym typeface="+mn-ea"/>
              </a:rPr>
              <a:t>则有</a:t>
            </a:r>
          </a:p>
        </p:txBody>
      </p:sp>
      <p:graphicFrame>
        <p:nvGraphicFramePr>
          <p:cNvPr id="12" name="对象 11">
            <a:hlinkClick r:id="" action="ppaction://ole?verb=0"/>
          </p:cNvPr>
          <p:cNvGraphicFramePr>
            <a:graphicFrameLocks noChangeAspect="1"/>
          </p:cNvGraphicFramePr>
          <p:nvPr/>
        </p:nvGraphicFramePr>
        <p:xfrm>
          <a:off x="8656955" y="2805430"/>
          <a:ext cx="1496251" cy="684000"/>
        </p:xfrm>
        <a:graphic>
          <a:graphicData uri="http://schemas.openxmlformats.org/presentationml/2006/ole">
            <mc:AlternateContent xmlns:mc="http://schemas.openxmlformats.org/markup-compatibility/2006">
              <mc:Choice xmlns:v="urn:schemas-microsoft-com:vml" Requires="v">
                <p:oleObj r:id="rId6" imgW="444500" imgH="203200" progId="Equation.KSEE3">
                  <p:embed/>
                </p:oleObj>
              </mc:Choice>
              <mc:Fallback>
                <p:oleObj r:id="rId6" imgW="444500" imgH="203200" progId="Equation.KSEE3">
                  <p:embed/>
                  <p:pic>
                    <p:nvPicPr>
                      <p:cNvPr id="12" name="对象 11">
                        <a:hlinkClick r:id="" action="ppaction://ole?verb=0"/>
                      </p:cNvPr>
                      <p:cNvPicPr/>
                      <p:nvPr/>
                    </p:nvPicPr>
                    <p:blipFill>
                      <a:blip r:embed="rId7"/>
                      <a:stretch>
                        <a:fillRect/>
                      </a:stretch>
                    </p:blipFill>
                    <p:spPr>
                      <a:xfrm>
                        <a:off x="8656955" y="2805430"/>
                        <a:ext cx="1496251" cy="684000"/>
                      </a:xfrm>
                      <a:prstGeom prst="rect">
                        <a:avLst/>
                      </a:prstGeom>
                    </p:spPr>
                  </p:pic>
                </p:oleObj>
              </mc:Fallback>
            </mc:AlternateContent>
          </a:graphicData>
        </a:graphic>
      </p:graphicFrame>
      <p:sp>
        <p:nvSpPr>
          <p:cNvPr id="36" name="矩形 35"/>
          <p:cNvSpPr/>
          <p:nvPr/>
        </p:nvSpPr>
        <p:spPr>
          <a:xfrm>
            <a:off x="317500" y="4469765"/>
            <a:ext cx="11635105" cy="1641475"/>
          </a:xfrm>
          <a:prstGeom prst="rect">
            <a:avLst/>
          </a:prstGeom>
          <a:ln w="31750">
            <a:solidFill>
              <a:srgbClr val="C00000"/>
            </a:solidFill>
            <a:prstDash val="dash"/>
          </a:ln>
        </p:spPr>
        <p:txBody>
          <a:bodyPr wrap="square">
            <a:spAutoFit/>
          </a:bodyPr>
          <a:lstStyle/>
          <a:p>
            <a:pPr fontAlgn="auto">
              <a:lnSpc>
                <a:spcPct val="120000"/>
              </a:lnSpc>
              <a:spcBef>
                <a:spcPct val="0"/>
              </a:spcBef>
              <a:spcAft>
                <a:spcPct val="0"/>
              </a:spcAft>
              <a:defRPr/>
            </a:pP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注：如果一个命题中的条件和结论是由一个变量的取值范围构成的，我们在判定充分或必要性的时候就可以看作对两个集合关系的判定设</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对应集合</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对应集合</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，若</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8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，则</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的充分条件，同时</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的必要条件．</a:t>
            </a:r>
            <a:endParaRPr lang="en-US" altLang="zh-CN" sz="2800" dirty="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grpSp>
        <p:nvGrpSpPr>
          <p:cNvPr id="4" name="组合 3">
            <a:extLst>
              <a:ext uri="{FF2B5EF4-FFF2-40B4-BE49-F238E27FC236}">
                <a16:creationId xmlns:a16="http://schemas.microsoft.com/office/drawing/2014/main" id="{FCDA3D4D-B6F4-A6B6-6F92-CB1EEA3F25C6}"/>
              </a:ext>
            </a:extLst>
          </p:cNvPr>
          <p:cNvGrpSpPr/>
          <p:nvPr/>
        </p:nvGrpSpPr>
        <p:grpSpPr>
          <a:xfrm>
            <a:off x="619680" y="3029895"/>
            <a:ext cx="14104335" cy="1182115"/>
            <a:chOff x="619680" y="3029895"/>
            <a:chExt cx="14104335" cy="1182115"/>
          </a:xfrm>
        </p:grpSpPr>
        <p:sp>
          <p:nvSpPr>
            <p:cNvPr id="15" name="矩形 16386">
              <a:extLst>
                <a:ext uri="{FF2B5EF4-FFF2-40B4-BE49-F238E27FC236}">
                  <a16:creationId xmlns:a16="http://schemas.microsoft.com/office/drawing/2014/main" id="{A629AC3B-136F-1205-5574-CBDC49841491}"/>
                </a:ext>
              </a:extLst>
            </p:cNvPr>
            <p:cNvSpPr>
              <a:spLocks noChangeArrowheads="1"/>
            </p:cNvSpPr>
            <p:nvPr/>
          </p:nvSpPr>
          <p:spPr bwMode="auto">
            <a:xfrm>
              <a:off x="619680" y="3029895"/>
              <a:ext cx="9141619" cy="1077218"/>
            </a:xfrm>
            <a:prstGeom prst="rect">
              <a:avLst/>
            </a:prstGeom>
            <a:noFill/>
            <a:ln w="9525">
              <a:noFill/>
              <a:miter lim="800000"/>
            </a:ln>
          </p:spPr>
          <p:txBody>
            <a:bodyPr>
              <a:spAutoFit/>
            </a:bodyPr>
            <a:lstStyle/>
            <a:p>
              <a:pPr indent="266700" algn="just" eaLnBrk="0" hangingPunct="0"/>
              <a:r>
                <a:rPr lang="zh-CN" altLang="en-US" sz="3200" dirty="0">
                  <a:latin typeface="Times New Roman" panose="02020603050405020304" pitchFamily="18" charset="0"/>
                </a:rPr>
                <a:t> </a:t>
              </a:r>
            </a:p>
            <a:p>
              <a:pPr indent="266700" algn="just" eaLnBrk="0" hangingPunct="0"/>
              <a:r>
                <a:rPr lang="zh-CN" altLang="en-US" sz="3200" dirty="0">
                  <a:latin typeface="Times New Roman" panose="02020603050405020304" pitchFamily="18" charset="0"/>
                </a:rPr>
                <a:t>                 等价于               </a:t>
              </a:r>
            </a:p>
          </p:txBody>
        </p:sp>
        <p:graphicFrame>
          <p:nvGraphicFramePr>
            <p:cNvPr id="16" name="对象 16387">
              <a:extLst>
                <a:ext uri="{FF2B5EF4-FFF2-40B4-BE49-F238E27FC236}">
                  <a16:creationId xmlns:a16="http://schemas.microsoft.com/office/drawing/2014/main" id="{767D0644-B6B3-C88F-EBC7-1919C5CE37AF}"/>
                </a:ext>
              </a:extLst>
            </p:cNvPr>
            <p:cNvGraphicFramePr>
              <a:graphicFrameLocks noChangeAspect="1"/>
            </p:cNvGraphicFramePr>
            <p:nvPr>
              <p:extLst>
                <p:ext uri="{D42A27DB-BD31-4B8C-83A1-F6EECF244321}">
                  <p14:modId xmlns:p14="http://schemas.microsoft.com/office/powerpoint/2010/main" val="2952411898"/>
                </p:ext>
              </p:extLst>
            </p:nvPr>
          </p:nvGraphicFramePr>
          <p:xfrm>
            <a:off x="678557" y="3502582"/>
            <a:ext cx="1752144" cy="709428"/>
          </p:xfrm>
          <a:graphic>
            <a:graphicData uri="http://schemas.openxmlformats.org/presentationml/2006/ole">
              <mc:AlternateContent xmlns:mc="http://schemas.openxmlformats.org/markup-compatibility/2006">
                <mc:Choice xmlns:v="urn:schemas-microsoft-com:vml" Requires="v">
                  <p:oleObj r:id="rId8" imgW="448945" imgH="179705" progId="Equation.3">
                    <p:embed/>
                  </p:oleObj>
                </mc:Choice>
                <mc:Fallback>
                  <p:oleObj r:id="rId8" imgW="448945" imgH="179705" progId="Equation.3">
                    <p:embed/>
                    <p:pic>
                      <p:nvPicPr>
                        <p:cNvPr id="8" name="对象 16387">
                          <a:extLst>
                            <a:ext uri="{FF2B5EF4-FFF2-40B4-BE49-F238E27FC236}">
                              <a16:creationId xmlns:a16="http://schemas.microsoft.com/office/drawing/2014/main" id="{2A770A49-D70B-A008-042A-1BBF5D0CB3A3}"/>
                            </a:ext>
                          </a:extLst>
                        </p:cNvPr>
                        <p:cNvPicPr/>
                        <p:nvPr/>
                      </p:nvPicPr>
                      <p:blipFill>
                        <a:blip r:embed="rId9">
                          <a:extLst>
                            <a:ext uri="{28A0092B-C50C-407E-A947-70E740481C1C}">
                              <a14:useLocalDpi xmlns:a14="http://schemas.microsoft.com/office/drawing/2010/main" val="0"/>
                            </a:ext>
                          </a:extLst>
                        </a:blip>
                        <a:stretch>
                          <a:fillRect/>
                        </a:stretch>
                      </p:blipFill>
                      <p:spPr>
                        <a:xfrm>
                          <a:off x="678557" y="3502582"/>
                          <a:ext cx="1752144" cy="709428"/>
                        </a:xfrm>
                        <a:prstGeom prst="rect">
                          <a:avLst/>
                        </a:prstGeom>
                        <a:noFill/>
                        <a:ln>
                          <a:noFill/>
                        </a:ln>
                      </p:spPr>
                    </p:pic>
                  </p:oleObj>
                </mc:Fallback>
              </mc:AlternateContent>
            </a:graphicData>
          </a:graphic>
        </p:graphicFrame>
        <p:graphicFrame>
          <p:nvGraphicFramePr>
            <p:cNvPr id="17" name="对象 16388">
              <a:extLst>
                <a:ext uri="{FF2B5EF4-FFF2-40B4-BE49-F238E27FC236}">
                  <a16:creationId xmlns:a16="http://schemas.microsoft.com/office/drawing/2014/main" id="{3FC7BFAD-79F1-6160-641C-242332F63D62}"/>
                </a:ext>
              </a:extLst>
            </p:cNvPr>
            <p:cNvGraphicFramePr>
              <a:graphicFrameLocks noChangeAspect="1"/>
            </p:cNvGraphicFramePr>
            <p:nvPr>
              <p:extLst>
                <p:ext uri="{D42A27DB-BD31-4B8C-83A1-F6EECF244321}">
                  <p14:modId xmlns:p14="http://schemas.microsoft.com/office/powerpoint/2010/main" val="342177902"/>
                </p:ext>
              </p:extLst>
            </p:nvPr>
          </p:nvGraphicFramePr>
          <p:xfrm>
            <a:off x="4107180" y="3508819"/>
            <a:ext cx="1371243" cy="639596"/>
          </p:xfrm>
          <a:graphic>
            <a:graphicData uri="http://schemas.openxmlformats.org/presentationml/2006/ole">
              <mc:AlternateContent xmlns:mc="http://schemas.openxmlformats.org/markup-compatibility/2006">
                <mc:Choice xmlns:v="urn:schemas-microsoft-com:vml" Requires="v">
                  <p:oleObj r:id="rId10" imgW="436245" imgH="205105" progId="Equation.3">
                    <p:embed/>
                  </p:oleObj>
                </mc:Choice>
                <mc:Fallback>
                  <p:oleObj r:id="rId10" imgW="436245" imgH="205105" progId="Equation.3">
                    <p:embed/>
                    <p:pic>
                      <p:nvPicPr>
                        <p:cNvPr id="9" name="对象 16388">
                          <a:extLst>
                            <a:ext uri="{FF2B5EF4-FFF2-40B4-BE49-F238E27FC236}">
                              <a16:creationId xmlns:a16="http://schemas.microsoft.com/office/drawing/2014/main" id="{6554B815-54ED-DA90-06CB-731FA5F89908}"/>
                            </a:ext>
                          </a:extLst>
                        </p:cNvPr>
                        <p:cNvPicPr/>
                        <p:nvPr/>
                      </p:nvPicPr>
                      <p:blipFill>
                        <a:blip r:embed="rId11">
                          <a:extLst>
                            <a:ext uri="{28A0092B-C50C-407E-A947-70E740481C1C}">
                              <a14:useLocalDpi xmlns:a14="http://schemas.microsoft.com/office/drawing/2010/main" val="0"/>
                            </a:ext>
                          </a:extLst>
                        </a:blip>
                        <a:stretch>
                          <a:fillRect/>
                        </a:stretch>
                      </p:blipFill>
                      <p:spPr>
                        <a:xfrm>
                          <a:off x="4107180" y="3508819"/>
                          <a:ext cx="1371243" cy="639596"/>
                        </a:xfrm>
                        <a:prstGeom prst="rect">
                          <a:avLst/>
                        </a:prstGeom>
                        <a:noFill/>
                        <a:ln>
                          <a:noFill/>
                        </a:ln>
                      </p:spPr>
                    </p:pic>
                  </p:oleObj>
                </mc:Fallback>
              </mc:AlternateContent>
            </a:graphicData>
          </a:graphic>
        </p:graphicFrame>
        <p:graphicFrame>
          <p:nvGraphicFramePr>
            <p:cNvPr id="18" name="对象 16388">
              <a:extLst>
                <a:ext uri="{FF2B5EF4-FFF2-40B4-BE49-F238E27FC236}">
                  <a16:creationId xmlns:a16="http://schemas.microsoft.com/office/drawing/2014/main" id="{371312CC-083C-2456-BEFF-C995C97D6A4F}"/>
                </a:ext>
              </a:extLst>
            </p:cNvPr>
            <p:cNvGraphicFramePr>
              <a:graphicFrameLocks noChangeAspect="1"/>
            </p:cNvGraphicFramePr>
            <p:nvPr>
              <p:extLst>
                <p:ext uri="{D42A27DB-BD31-4B8C-83A1-F6EECF244321}">
                  <p14:modId xmlns:p14="http://schemas.microsoft.com/office/powerpoint/2010/main" val="1239882310"/>
                </p:ext>
              </p:extLst>
            </p:nvPr>
          </p:nvGraphicFramePr>
          <p:xfrm>
            <a:off x="6163627" y="3544812"/>
            <a:ext cx="1371243" cy="639596"/>
          </p:xfrm>
          <a:graphic>
            <a:graphicData uri="http://schemas.openxmlformats.org/presentationml/2006/ole">
              <mc:AlternateContent xmlns:mc="http://schemas.openxmlformats.org/markup-compatibility/2006">
                <mc:Choice xmlns:v="urn:schemas-microsoft-com:vml" Requires="v">
                  <p:oleObj r:id="rId10" imgW="436245" imgH="205105" progId="Equation.3">
                    <p:embed/>
                  </p:oleObj>
                </mc:Choice>
                <mc:Fallback>
                  <p:oleObj r:id="rId10" imgW="436245" imgH="205105" progId="Equation.3">
                    <p:embed/>
                    <p:pic>
                      <p:nvPicPr>
                        <p:cNvPr id="17" name="对象 16388">
                          <a:extLst>
                            <a:ext uri="{FF2B5EF4-FFF2-40B4-BE49-F238E27FC236}">
                              <a16:creationId xmlns:a16="http://schemas.microsoft.com/office/drawing/2014/main" id="{3FC7BFAD-79F1-6160-641C-242332F63D62}"/>
                            </a:ext>
                          </a:extLst>
                        </p:cNvPr>
                        <p:cNvPicPr/>
                        <p:nvPr/>
                      </p:nvPicPr>
                      <p:blipFill>
                        <a:blip r:embed="rId11">
                          <a:extLst>
                            <a:ext uri="{28A0092B-C50C-407E-A947-70E740481C1C}">
                              <a14:useLocalDpi xmlns:a14="http://schemas.microsoft.com/office/drawing/2010/main" val="0"/>
                            </a:ext>
                          </a:extLst>
                        </a:blip>
                        <a:stretch>
                          <a:fillRect/>
                        </a:stretch>
                      </p:blipFill>
                      <p:spPr>
                        <a:xfrm>
                          <a:off x="6163627" y="3544812"/>
                          <a:ext cx="1371243" cy="639596"/>
                        </a:xfrm>
                        <a:prstGeom prst="rect">
                          <a:avLst/>
                        </a:prstGeom>
                        <a:noFill/>
                        <a:ln>
                          <a:noFill/>
                        </a:ln>
                      </p:spPr>
                    </p:pic>
                  </p:oleObj>
                </mc:Fallback>
              </mc:AlternateContent>
            </a:graphicData>
          </a:graphic>
        </p:graphicFrame>
        <p:sp>
          <p:nvSpPr>
            <p:cNvPr id="20" name="矩形 16386">
              <a:extLst>
                <a:ext uri="{FF2B5EF4-FFF2-40B4-BE49-F238E27FC236}">
                  <a16:creationId xmlns:a16="http://schemas.microsoft.com/office/drawing/2014/main" id="{F7648642-F325-3C7D-884F-5706EC470FE7}"/>
                </a:ext>
              </a:extLst>
            </p:cNvPr>
            <p:cNvSpPr>
              <a:spLocks noChangeArrowheads="1"/>
            </p:cNvSpPr>
            <p:nvPr/>
          </p:nvSpPr>
          <p:spPr bwMode="auto">
            <a:xfrm>
              <a:off x="5582396" y="3088957"/>
              <a:ext cx="9141619" cy="1077218"/>
            </a:xfrm>
            <a:prstGeom prst="rect">
              <a:avLst/>
            </a:prstGeom>
            <a:noFill/>
            <a:ln w="9525">
              <a:noFill/>
              <a:miter lim="800000"/>
            </a:ln>
          </p:spPr>
          <p:txBody>
            <a:bodyPr>
              <a:spAutoFit/>
            </a:bodyPr>
            <a:lstStyle/>
            <a:p>
              <a:pPr indent="266700" algn="just" eaLnBrk="0" hangingPunct="0"/>
              <a:r>
                <a:rPr lang="zh-CN" altLang="en-US" sz="3200" dirty="0">
                  <a:latin typeface="Times New Roman" panose="02020603050405020304" pitchFamily="18" charset="0"/>
                </a:rPr>
                <a:t> </a:t>
              </a:r>
            </a:p>
            <a:p>
              <a:pPr indent="266700" algn="just" eaLnBrk="0" hangingPunct="0"/>
              <a:r>
                <a:rPr lang="zh-CN" altLang="en-US" sz="3200" dirty="0">
                  <a:latin typeface="Times New Roman" panose="02020603050405020304" pitchFamily="18" charset="0"/>
                </a:rPr>
                <a:t>                 等价于               </a:t>
              </a:r>
            </a:p>
          </p:txBody>
        </p:sp>
        <p:graphicFrame>
          <p:nvGraphicFramePr>
            <p:cNvPr id="19" name="对象 16387">
              <a:extLst>
                <a:ext uri="{FF2B5EF4-FFF2-40B4-BE49-F238E27FC236}">
                  <a16:creationId xmlns:a16="http://schemas.microsoft.com/office/drawing/2014/main" id="{C390529D-53AD-BAE9-946E-A9AC45FD5E9D}"/>
                </a:ext>
              </a:extLst>
            </p:cNvPr>
            <p:cNvGraphicFramePr>
              <a:graphicFrameLocks noChangeAspect="1"/>
            </p:cNvGraphicFramePr>
            <p:nvPr>
              <p:extLst>
                <p:ext uri="{D42A27DB-BD31-4B8C-83A1-F6EECF244321}">
                  <p14:modId xmlns:p14="http://schemas.microsoft.com/office/powerpoint/2010/main" val="2880336925"/>
                </p:ext>
              </p:extLst>
            </p:nvPr>
          </p:nvGraphicFramePr>
          <p:xfrm>
            <a:off x="8934421" y="3465864"/>
            <a:ext cx="1752144" cy="709428"/>
          </p:xfrm>
          <a:graphic>
            <a:graphicData uri="http://schemas.openxmlformats.org/presentationml/2006/ole">
              <mc:AlternateContent xmlns:mc="http://schemas.openxmlformats.org/markup-compatibility/2006">
                <mc:Choice xmlns:v="urn:schemas-microsoft-com:vml" Requires="v">
                  <p:oleObj r:id="rId8" imgW="448945" imgH="179705" progId="Equation.3">
                    <p:embed/>
                  </p:oleObj>
                </mc:Choice>
                <mc:Fallback>
                  <p:oleObj r:id="rId8" imgW="448945" imgH="179705" progId="Equation.3">
                    <p:embed/>
                    <p:pic>
                      <p:nvPicPr>
                        <p:cNvPr id="16" name="对象 16387">
                          <a:extLst>
                            <a:ext uri="{FF2B5EF4-FFF2-40B4-BE49-F238E27FC236}">
                              <a16:creationId xmlns:a16="http://schemas.microsoft.com/office/drawing/2014/main" id="{767D0644-B6B3-C88F-EBC7-1919C5CE37AF}"/>
                            </a:ext>
                          </a:extLst>
                        </p:cNvPr>
                        <p:cNvPicPr/>
                        <p:nvPr/>
                      </p:nvPicPr>
                      <p:blipFill>
                        <a:blip r:embed="rId9">
                          <a:extLst>
                            <a:ext uri="{28A0092B-C50C-407E-A947-70E740481C1C}">
                              <a14:useLocalDpi xmlns:a14="http://schemas.microsoft.com/office/drawing/2010/main" val="0"/>
                            </a:ext>
                          </a:extLst>
                        </a:blip>
                        <a:stretch>
                          <a:fillRect/>
                        </a:stretch>
                      </p:blipFill>
                      <p:spPr>
                        <a:xfrm>
                          <a:off x="8934421" y="3465864"/>
                          <a:ext cx="1752144" cy="709428"/>
                        </a:xfrm>
                        <a:prstGeom prst="rect">
                          <a:avLst/>
                        </a:prstGeom>
                        <a:noFill/>
                        <a:ln>
                          <a:noFill/>
                        </a:ln>
                      </p:spPr>
                    </p:pic>
                  </p:oleObj>
                </mc:Fallback>
              </mc:AlternateContent>
            </a:graphicData>
          </a:graphic>
        </p:graphicFrame>
      </p:grpSp>
      <p:sp>
        <p:nvSpPr>
          <p:cNvPr id="21" name="文本框 20">
            <a:extLst>
              <a:ext uri="{FF2B5EF4-FFF2-40B4-BE49-F238E27FC236}">
                <a16:creationId xmlns:a16="http://schemas.microsoft.com/office/drawing/2014/main" id="{59B0EA79-6876-52AB-F6AF-8C5ABAD8CD35}"/>
              </a:ext>
            </a:extLst>
          </p:cNvPr>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拓展提升</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linds(horizontal)">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3210" y="882650"/>
            <a:ext cx="11769725" cy="2030095"/>
          </a:xfrm>
          <a:prstGeom prst="rect">
            <a:avLst/>
          </a:prstGeom>
          <a:noFill/>
        </p:spPr>
        <p:txBody>
          <a:bodyPr wrap="square" rtlCol="0" anchor="t">
            <a:spAutoFit/>
          </a:bodyPr>
          <a:lstStyle/>
          <a:p>
            <a:pPr algn="just">
              <a:lnSpc>
                <a:spcPct val="150000"/>
              </a:lnSpc>
              <a:spcAft>
                <a:spcPct val="0"/>
              </a:spcAft>
            </a:pPr>
            <a:r>
              <a:rPr lang="en-US" sz="2800" b="1" kern="100">
                <a:latin typeface="Times New Roman" panose="02020603050405020304" pitchFamily="18" charset="0"/>
                <a:ea typeface="黑体" panose="02010609060101010101" charset="-122"/>
                <a:cs typeface="Times New Roman" panose="02020603050405020304" pitchFamily="18" charset="0"/>
                <a:sym typeface="+mn-ea"/>
              </a:rPr>
              <a:t>1</a:t>
            </a:r>
            <a:r>
              <a:rPr altLang="zh-CN" sz="2800" b="1" kern="100">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a:t>
            </a:r>
            <a:r>
              <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＞0，</a:t>
            </a:r>
            <a:r>
              <a:rPr lang="zh-CN" alt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b</a:t>
            </a:r>
            <a:r>
              <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＞0”是“</a:t>
            </a:r>
            <a:r>
              <a:rPr lang="zh-CN" alt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ab</a:t>
            </a:r>
            <a:r>
              <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＞0”的________条件．(填“充分”或“必要”)</a:t>
            </a:r>
          </a:p>
          <a:p>
            <a:pPr algn="just">
              <a:lnSpc>
                <a:spcPct val="150000"/>
              </a:lnSpc>
              <a:spcAft>
                <a:spcPct val="0"/>
              </a:spcAft>
            </a:pPr>
            <a:endPar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endParaRPr>
          </a:p>
          <a:p>
            <a:pPr marL="0" indent="0" algn="l">
              <a:lnSpc>
                <a:spcPct val="150000"/>
              </a:lnSpc>
              <a:buNone/>
              <a:tabLst>
                <a:tab pos="1882775" algn="l"/>
                <a:tab pos="5465445" algn="l"/>
                <a:tab pos="10226675" algn="l"/>
              </a:tabLst>
            </a:pPr>
            <a:r>
              <a:rPr lang="en-US" sz="2800" b="1" kern="100">
                <a:latin typeface="Times New Roman" panose="02020603050405020304" pitchFamily="18" charset="0"/>
                <a:ea typeface="黑体" panose="02010609060101010101" charset="-122"/>
                <a:cs typeface="Times New Roman" panose="02020603050405020304" pitchFamily="18" charset="0"/>
                <a:sym typeface="+mn-ea"/>
              </a:rPr>
              <a:t>2</a:t>
            </a:r>
            <a:r>
              <a:rPr altLang="zh-CN" sz="2800" b="1" kern="100">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x</a:t>
            </a:r>
            <a:r>
              <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1</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是“</a:t>
            </a:r>
            <a:r>
              <a:rPr lang="en-US" altLang="zh-CN"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x</a:t>
            </a:r>
            <a:r>
              <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2</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的________条件．(填“充分”或“必要”)</a:t>
            </a:r>
            <a:endParaRPr lang="zh-CN" altLang="zh-CN" sz="2800" b="1" kern="10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106" name="文本框 105"/>
          <p:cNvSpPr txBox="1"/>
          <p:nvPr/>
        </p:nvSpPr>
        <p:spPr>
          <a:xfrm>
            <a:off x="283210" y="3571875"/>
            <a:ext cx="11528425" cy="1383665"/>
          </a:xfrm>
          <a:prstGeom prst="rect">
            <a:avLst/>
          </a:prstGeom>
          <a:noFill/>
          <a:ln w="9525">
            <a:noFill/>
          </a:ln>
        </p:spPr>
        <p:txBody>
          <a:bodyPr wrap="square">
            <a:spAutoFit/>
          </a:bodyPr>
          <a:lstStyle/>
          <a:p>
            <a:pPr indent="0" fontAlgn="auto">
              <a:lnSpc>
                <a:spcPct val="150000"/>
              </a:lnSpc>
            </a:pP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rPr>
              <a:t>3</a:t>
            </a:r>
            <a:r>
              <a:rPr altLang="zh-CN" sz="2800" b="1" kern="100">
                <a:latin typeface="Times New Roman" panose="02020603050405020304" pitchFamily="18" charset="0"/>
                <a:ea typeface="黑体" panose="02010609060101010101" charset="-122"/>
                <a:cs typeface="Times New Roman" panose="02020603050405020304" pitchFamily="18" charset="0"/>
                <a:sym typeface="+mn-ea"/>
              </a:rPr>
              <a:t>．</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已知</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rPr>
              <a:t>p</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：实数</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x</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满足</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rPr>
              <a:t>3</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rPr>
              <a:t>a</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rPr>
              <a:t>&lt;</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rPr>
              <a:t>x</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&lt;</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，其中</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&lt;</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rPr>
              <a:t>0</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a:t>
            </a:r>
            <a:r>
              <a:rPr lang="en-US" altLang="zh-CN"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q</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：实数</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x</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满足－</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rPr>
              <a:t>2≤</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x</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rPr>
              <a:t>≤3.</a:t>
            </a:r>
          </a:p>
          <a:p>
            <a:pPr indent="0" fontAlgn="auto">
              <a:lnSpc>
                <a:spcPct val="150000"/>
              </a:lnSpc>
            </a:pP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rPr>
              <a:t>     </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若</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p</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是</a:t>
            </a:r>
            <a:r>
              <a:rPr lang="en-US" altLang="zh-CN" sz="2800" b="1" i="1">
                <a:solidFill>
                  <a:srgbClr val="000000"/>
                </a:solidFill>
                <a:latin typeface="Times New Roman" panose="02020603050405020304" pitchFamily="18" charset="0"/>
                <a:ea typeface="黑体" panose="02010609060101010101" charset="-122"/>
                <a:cs typeface="Times New Roman" panose="02020603050405020304" pitchFamily="18" charset="0"/>
              </a:rPr>
              <a:t>q</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的充分条件，求实数</a:t>
            </a:r>
            <a:r>
              <a:rPr lang="en-US" sz="2800" b="1" i="1">
                <a:solidFill>
                  <a:srgbClr val="000000"/>
                </a:solidFill>
                <a:latin typeface="Times New Roman" panose="02020603050405020304" pitchFamily="18" charset="0"/>
                <a:ea typeface="黑体" panose="02010609060101010101" charset="-122"/>
                <a:cs typeface="Times New Roman" panose="02020603050405020304" pitchFamily="18" charset="0"/>
                <a:sym typeface="+mn-ea"/>
              </a:rPr>
              <a:t>a</a:t>
            </a:r>
            <a:r>
              <a:rPr lang="zh-CN" sz="2800" b="1">
                <a:solidFill>
                  <a:srgbClr val="000000"/>
                </a:solidFill>
                <a:latin typeface="Times New Roman" panose="02020603050405020304" pitchFamily="18" charset="0"/>
                <a:ea typeface="黑体" panose="02010609060101010101" charset="-122"/>
                <a:cs typeface="Times New Roman" panose="02020603050405020304" pitchFamily="18" charset="0"/>
              </a:rPr>
              <a:t>的取值范围</a:t>
            </a:r>
            <a:r>
              <a:rPr lang="en-US" sz="2800" b="1">
                <a:solidFill>
                  <a:srgbClr val="000000"/>
                </a:solidFill>
                <a:latin typeface="Times New Roman" panose="02020603050405020304" pitchFamily="18" charset="0"/>
                <a:ea typeface="黑体" panose="02010609060101010101" charset="-122"/>
                <a:cs typeface="Times New Roman" panose="02020603050405020304" pitchFamily="18" charset="0"/>
              </a:rPr>
              <a:t>.</a:t>
            </a:r>
            <a:endParaRPr lang="en-US" altLang="en-US" sz="2800" b="1">
              <a:solidFill>
                <a:srgbClr val="000000"/>
              </a:solidFill>
              <a:latin typeface="Times New Roman" panose="02020603050405020304" pitchFamily="18" charset="0"/>
              <a:ea typeface="黑体" panose="02010609060101010101" charset="-122"/>
              <a:cs typeface="Times New Roman" panose="02020603050405020304" pitchFamily="18" charset="0"/>
            </a:endParaRPr>
          </a:p>
        </p:txBody>
      </p:sp>
      <p:sp>
        <p:nvSpPr>
          <p:cNvPr id="4" name="文本框 3">
            <a:extLst>
              <a:ext uri="{FF2B5EF4-FFF2-40B4-BE49-F238E27FC236}">
                <a16:creationId xmlns:a16="http://schemas.microsoft.com/office/drawing/2014/main" id="{2049C8BE-C92B-EF15-4682-47A21DB75CC3}"/>
              </a:ext>
            </a:extLst>
          </p:cNvPr>
          <p:cNvSpPr txBox="1"/>
          <p:nvPr/>
        </p:nvSpPr>
        <p:spPr>
          <a:xfrm>
            <a:off x="0" y="0"/>
            <a:ext cx="621855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拓展提升</a:t>
            </a:r>
          </a:p>
        </p:txBody>
      </p:sp>
    </p:spTree>
    <p:custDataLst>
      <p:tags r:id="rId1"/>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6595" y="613410"/>
            <a:ext cx="6694173" cy="466090"/>
            <a:chOff x="3559" y="2307"/>
            <a:chExt cx="26038" cy="734"/>
          </a:xfrm>
        </p:grpSpPr>
        <p:sp>
          <p:nvSpPr>
            <p:cNvPr id="34" name="文本框 33"/>
            <p:cNvSpPr txBox="1"/>
            <p:nvPr/>
          </p:nvSpPr>
          <p:spPr>
            <a:xfrm>
              <a:off x="3559" y="2316"/>
              <a:ext cx="26038" cy="725"/>
            </a:xfrm>
            <a:prstGeom prst="rect">
              <a:avLst/>
            </a:prstGeom>
            <a:noFill/>
          </p:spPr>
          <p:txBody>
            <a:bodyPr wrap="square" rtlCol="0">
              <a:spAutoFit/>
            </a:bodyPr>
            <a:lstStyle/>
            <a:p>
              <a:r>
                <a:rPr lang="zh-CN" altLang="en-US" sz="2400" b="1">
                  <a:latin typeface="宋体" panose="02010600030101010101" pitchFamily="2" charset="-122"/>
                  <a:ea typeface="宋体" panose="02010600030101010101" pitchFamily="2" charset="-122"/>
                </a:rPr>
                <a:t>题型三：利用充分条件与必要条件求参数范围</a:t>
              </a:r>
            </a:p>
          </p:txBody>
        </p:sp>
        <p:sp>
          <p:nvSpPr>
            <p:cNvPr id="35" name="圆角矩形 34"/>
            <p:cNvSpPr/>
            <p:nvPr/>
          </p:nvSpPr>
          <p:spPr>
            <a:xfrm>
              <a:off x="3559" y="2307"/>
              <a:ext cx="25339"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82295" y="1095375"/>
            <a:ext cx="10768965" cy="2239074"/>
          </a:xfrm>
          <a:prstGeom prst="rect">
            <a:avLst/>
          </a:prstGeom>
          <a:noFill/>
        </p:spPr>
        <p:txBody>
          <a:bodyPr wrap="square" rtlCol="0">
            <a:spAutoFit/>
          </a:bodyPr>
          <a:lstStyle/>
          <a:p>
            <a:pPr algn="just">
              <a:lnSpc>
                <a:spcPct val="150000"/>
              </a:lnSpc>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400" dirty="0">
                <a:latin typeface="Times New Roman" panose="02020603050405020304" pitchFamily="18" charset="0"/>
                <a:ea typeface="黑体" panose="02010609060101010101" pitchFamily="49" charset="-122"/>
                <a:cs typeface="Courier New" panose="02070309020205020404" pitchFamily="49" charset="0"/>
              </a:rPr>
              <a:t>3</a:t>
            </a:r>
            <a:r>
              <a:rPr lang="zh-CN"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Courier New" panose="02070309020205020404" pitchFamily="49" charset="0"/>
              </a:rPr>
              <a:t>(1)</a:t>
            </a:r>
            <a:r>
              <a:rPr lang="zh-CN" altLang="zh-CN" sz="2400" dirty="0">
                <a:latin typeface="Times New Roman" panose="02020603050405020304" pitchFamily="18" charset="0"/>
                <a:cs typeface="Times New Roman" panose="02020603050405020304" pitchFamily="18" charset="0"/>
              </a:rPr>
              <a:t>已知</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a:t>
            </a:r>
            <a:r>
              <a:rPr lang="en-US" altLang="zh-CN" sz="2400" i="1" dirty="0" err="1">
                <a:latin typeface="Times New Roman" panose="02020603050405020304" pitchFamily="18" charset="0"/>
                <a:cs typeface="Courier New" panose="02070309020205020404" pitchFamily="49" charset="0"/>
              </a:rPr>
              <a:t>x</a:t>
            </a:r>
            <a:r>
              <a:rPr lang="en-US" altLang="zh-CN" sz="2400" dirty="0" err="1">
                <a:latin typeface="Times New Roman" panose="02020603050405020304" pitchFamily="18" charset="0"/>
                <a:cs typeface="Courier New" panose="02070309020205020404" pitchFamily="49" charset="0"/>
              </a:rPr>
              <a:t>|</a:t>
            </a:r>
            <a:r>
              <a:rPr lang="en-US" altLang="zh-CN" sz="2400" i="1" dirty="0" err="1">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4&lt;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4}</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|1&lt;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&lt;3}</a:t>
            </a:r>
            <a:r>
              <a:rPr lang="zh-CN" altLang="zh-CN" sz="2400" dirty="0">
                <a:latin typeface="Times New Roman" panose="02020603050405020304" pitchFamily="18" charset="0"/>
                <a:cs typeface="Times New Roman" panose="02020603050405020304" pitchFamily="18" charset="0"/>
              </a:rPr>
              <a:t>，</a:t>
            </a:r>
            <a:r>
              <a:rPr lang="en-US" altLang="zh-CN" sz="2400" dirty="0">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x</a:t>
            </a:r>
            <a:r>
              <a:rPr lang="en-US" altLang="zh-CN" sz="2400" dirty="0" err="1">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P</a:t>
            </a:r>
            <a:r>
              <a:rPr lang="en-US" altLang="zh-CN" sz="2400" dirty="0">
                <a:latin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是</a:t>
            </a:r>
            <a:r>
              <a:rPr lang="en-US" altLang="zh-CN" sz="2400" dirty="0">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x</a:t>
            </a:r>
            <a:r>
              <a:rPr lang="en-US" altLang="zh-CN" sz="2400" dirty="0" err="1">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Q</a:t>
            </a:r>
            <a:r>
              <a:rPr lang="en-US" altLang="zh-CN" sz="2400" dirty="0">
                <a:latin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的必要条件，则实数</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的取值范围是</a:t>
            </a:r>
            <a:r>
              <a:rPr lang="en-US" altLang="zh-CN" sz="2400" dirty="0">
                <a:latin typeface="Times New Roman" panose="02020603050405020304" pitchFamily="18" charset="0"/>
                <a:cs typeface="Courier New" panose="02070309020205020404" pitchFamily="49" charset="0"/>
              </a:rPr>
              <a:t>________.</a:t>
            </a:r>
            <a:endParaRPr lang="zh-CN" altLang="zh-CN" sz="1000" dirty="0">
              <a:latin typeface="宋体" panose="02010600030101010101" pitchFamily="2" charset="-122"/>
              <a:cs typeface="Courier New" panose="02070309020205020404" pitchFamily="49" charset="0"/>
            </a:endParaRPr>
          </a:p>
          <a:p>
            <a:pPr algn="just">
              <a:lnSpc>
                <a:spcPct val="150000"/>
              </a:lnSpc>
            </a:pPr>
            <a:r>
              <a:rPr lang="en-US" altLang="zh-CN" sz="2400" dirty="0">
                <a:latin typeface="Times New Roman" panose="02020603050405020304" pitchFamily="18" charset="0"/>
                <a:cs typeface="Courier New" panose="02070309020205020404" pitchFamily="49" charset="0"/>
              </a:rPr>
              <a:t>	(2)</a:t>
            </a:r>
            <a:r>
              <a:rPr lang="zh-CN" altLang="zh-CN" sz="2400" dirty="0">
                <a:latin typeface="Times New Roman" panose="02020603050405020304" pitchFamily="18" charset="0"/>
                <a:cs typeface="Times New Roman" panose="02020603050405020304" pitchFamily="18" charset="0"/>
              </a:rPr>
              <a:t>已知</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a</a:t>
            </a:r>
            <a:r>
              <a:rPr lang="en-US" altLang="zh-CN" sz="2400" dirty="0" err="1">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x</a:t>
            </a:r>
            <a:r>
              <a:rPr lang="en-US" altLang="zh-CN" sz="2400" dirty="0" err="1">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1</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0&lt;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&lt;4</a:t>
            </a:r>
            <a:r>
              <a:rPr lang="zh-CN" altLang="zh-CN" sz="2400" dirty="0">
                <a:latin typeface="Times New Roman" panose="02020603050405020304" pitchFamily="18" charset="0"/>
                <a:cs typeface="Times New Roman" panose="02020603050405020304" pitchFamily="18" charset="0"/>
              </a:rPr>
              <a:t>，若</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是</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的充分条件但不是必要条件，则</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的取值范围是</a:t>
            </a:r>
            <a:r>
              <a:rPr lang="en-US" altLang="zh-CN" sz="2400" dirty="0">
                <a:latin typeface="Times New Roman" panose="02020603050405020304" pitchFamily="18" charset="0"/>
                <a:cs typeface="Courier New" panose="02070309020205020404" pitchFamily="49" charset="0"/>
              </a:rPr>
              <a:t>________.</a:t>
            </a:r>
            <a:endParaRPr lang="zh-CN" altLang="zh-CN" sz="1000" dirty="0">
              <a:latin typeface="宋体" panose="02010600030101010101" pitchFamily="2" charset="-122"/>
              <a:cs typeface="Courier New" panose="02070309020205020404" pitchFamily="49" charset="0"/>
            </a:endParaRPr>
          </a:p>
        </p:txBody>
      </p:sp>
      <p:sp>
        <p:nvSpPr>
          <p:cNvPr id="23" name="文本框 22">
            <a:extLst>
              <a:ext uri="{FF2B5EF4-FFF2-40B4-BE49-F238E27FC236}">
                <a16:creationId xmlns:a16="http://schemas.microsoft.com/office/drawing/2014/main" id="{4DB61CEC-42D5-E3FD-8ED9-A104F0BFBB83}"/>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练习</a:t>
            </a:r>
          </a:p>
        </p:txBody>
      </p:sp>
      <p:sp>
        <p:nvSpPr>
          <p:cNvPr id="8" name="矩形 7">
            <a:extLst>
              <a:ext uri="{FF2B5EF4-FFF2-40B4-BE49-F238E27FC236}">
                <a16:creationId xmlns:a16="http://schemas.microsoft.com/office/drawing/2014/main" id="{D2C6E6B6-1EA0-4B3A-F9F4-5DA8A4E3A714}"/>
              </a:ext>
            </a:extLst>
          </p:cNvPr>
          <p:cNvSpPr/>
          <p:nvPr/>
        </p:nvSpPr>
        <p:spPr>
          <a:xfrm>
            <a:off x="1006519" y="4167706"/>
            <a:ext cx="8329524" cy="583686"/>
          </a:xfrm>
          <a:prstGeom prst="rect">
            <a:avLst/>
          </a:prstGeom>
        </p:spPr>
        <p:txBody>
          <a:bodyPr wrap="none">
            <a:spAutoFit/>
          </a:bodyPr>
          <a:lstStyle>
            <a:lvl1pPr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解析　</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(1)</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因为</a:t>
            </a:r>
            <a:r>
              <a:rPr lang="en-US" altLang="zh-CN" sz="2400" dirty="0">
                <a:solidFill>
                  <a:srgbClr val="FF0000"/>
                </a:solidFill>
                <a:latin typeface="宋体" panose="02010600030101010101" pitchFamily="2" charset="-122"/>
                <a:ea typeface="仿宋_GB2312" pitchFamily="49" charset="-122"/>
                <a:cs typeface="Times New Roman" panose="02020603050405020304" pitchFamily="18" charset="0"/>
              </a:rPr>
              <a:t>“</a:t>
            </a:r>
            <a:r>
              <a:rPr lang="en-US" altLang="zh-CN" sz="2400" i="1" dirty="0" err="1">
                <a:solidFill>
                  <a:srgbClr val="FF0000"/>
                </a:solidFill>
                <a:latin typeface="Times New Roman" panose="02020603050405020304" pitchFamily="18" charset="0"/>
                <a:ea typeface="仿宋_GB2312" pitchFamily="49" charset="-122"/>
              </a:rPr>
              <a:t>x</a:t>
            </a:r>
            <a:r>
              <a:rPr lang="en-US" altLang="zh-CN" sz="2400" dirty="0" err="1">
                <a:solidFill>
                  <a:srgbClr val="FF0000"/>
                </a:solidFill>
                <a:latin typeface="宋体" panose="02010600030101010101" pitchFamily="2" charset="-122"/>
                <a:ea typeface="仿宋_GB2312" pitchFamily="49" charset="-122"/>
              </a:rPr>
              <a:t>∈</a:t>
            </a:r>
            <a:r>
              <a:rPr lang="en-US" altLang="zh-CN" sz="2400" i="1" dirty="0" err="1">
                <a:solidFill>
                  <a:srgbClr val="FF0000"/>
                </a:solidFill>
                <a:latin typeface="Times New Roman" panose="02020603050405020304" pitchFamily="18" charset="0"/>
                <a:ea typeface="仿宋_GB2312" pitchFamily="49" charset="-122"/>
              </a:rPr>
              <a:t>P</a:t>
            </a:r>
            <a:r>
              <a:rPr lang="en-US" altLang="zh-CN" sz="2400" dirty="0">
                <a:solidFill>
                  <a:srgbClr val="FF0000"/>
                </a:solidFill>
                <a:latin typeface="宋体" panose="02010600030101010101" pitchFamily="2" charset="-122"/>
                <a:cs typeface="Times New Roman" panose="02020603050405020304" pitchFamily="18" charset="0"/>
              </a:rPr>
              <a:t>”</a:t>
            </a:r>
            <a:r>
              <a:rPr lang="zh-CN" altLang="zh-CN" sz="2400" dirty="0">
                <a:solidFill>
                  <a:srgbClr val="FF0000"/>
                </a:solidFill>
                <a:latin typeface="Times New Roman" panose="02020603050405020304" pitchFamily="18" charset="0"/>
                <a:ea typeface="仿宋_GB2312" pitchFamily="49" charset="-122"/>
              </a:rPr>
              <a:t>是</a:t>
            </a:r>
            <a:r>
              <a:rPr lang="en-US" altLang="zh-CN" sz="2400" dirty="0">
                <a:solidFill>
                  <a:srgbClr val="FF0000"/>
                </a:solidFill>
                <a:latin typeface="宋体" panose="02010600030101010101" pitchFamily="2" charset="-122"/>
                <a:cs typeface="Times New Roman" panose="02020603050405020304" pitchFamily="18" charset="0"/>
              </a:rPr>
              <a:t>“</a:t>
            </a:r>
            <a:r>
              <a:rPr lang="en-US" altLang="zh-CN" sz="2400" i="1" dirty="0" err="1">
                <a:solidFill>
                  <a:srgbClr val="FF0000"/>
                </a:solidFill>
                <a:latin typeface="Times New Roman" panose="02020603050405020304" pitchFamily="18" charset="0"/>
                <a:ea typeface="仿宋_GB2312" pitchFamily="49" charset="-122"/>
              </a:rPr>
              <a:t>x</a:t>
            </a:r>
            <a:r>
              <a:rPr lang="en-US" altLang="zh-CN" sz="2400" dirty="0" err="1">
                <a:solidFill>
                  <a:srgbClr val="FF0000"/>
                </a:solidFill>
                <a:latin typeface="宋体" panose="02010600030101010101" pitchFamily="2" charset="-122"/>
                <a:ea typeface="仿宋_GB2312" pitchFamily="49" charset="-122"/>
              </a:rPr>
              <a:t>∈</a:t>
            </a:r>
            <a:r>
              <a:rPr lang="en-US" altLang="zh-CN" sz="2400" i="1" dirty="0" err="1">
                <a:solidFill>
                  <a:srgbClr val="FF0000"/>
                </a:solidFill>
                <a:latin typeface="Times New Roman" panose="02020603050405020304" pitchFamily="18" charset="0"/>
                <a:ea typeface="仿宋_GB2312" pitchFamily="49" charset="-122"/>
              </a:rPr>
              <a:t>Q</a:t>
            </a:r>
            <a:r>
              <a:rPr lang="en-US" altLang="zh-CN" sz="2400" dirty="0">
                <a:solidFill>
                  <a:srgbClr val="FF0000"/>
                </a:solidFill>
                <a:latin typeface="宋体" panose="02010600030101010101" pitchFamily="2" charset="-122"/>
                <a:cs typeface="Times New Roman" panose="02020603050405020304" pitchFamily="18" charset="0"/>
              </a:rPr>
              <a:t>”</a:t>
            </a:r>
            <a:r>
              <a:rPr lang="zh-CN" altLang="zh-CN" sz="2400" dirty="0">
                <a:solidFill>
                  <a:srgbClr val="FF0000"/>
                </a:solidFill>
                <a:latin typeface="Times New Roman" panose="02020603050405020304" pitchFamily="18" charset="0"/>
                <a:ea typeface="仿宋_GB2312" pitchFamily="49" charset="-122"/>
              </a:rPr>
              <a:t>的必要条件，所以</a:t>
            </a:r>
            <a:r>
              <a:rPr lang="en-US" altLang="zh-CN" sz="2400" i="1" dirty="0">
                <a:solidFill>
                  <a:srgbClr val="FF0000"/>
                </a:solidFill>
                <a:latin typeface="Times New Roman" panose="02020603050405020304" pitchFamily="18" charset="0"/>
                <a:ea typeface="仿宋_GB2312" pitchFamily="49" charset="-122"/>
              </a:rPr>
              <a:t>Q</a:t>
            </a:r>
            <a:r>
              <a:rPr lang="en-US" altLang="zh-CN" sz="2400" dirty="0">
                <a:solidFill>
                  <a:srgbClr val="FF0000"/>
                </a:solidFill>
                <a:latin typeface="Cambria Math" panose="02040503050406030204" pitchFamily="18" charset="0"/>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P</a:t>
            </a:r>
            <a:r>
              <a:rPr lang="zh-CN" altLang="zh-CN" sz="2400" dirty="0">
                <a:solidFill>
                  <a:srgbClr val="FF0000"/>
                </a:solidFill>
                <a:latin typeface="Times New Roman" panose="02020603050405020304" pitchFamily="18" charset="0"/>
                <a:ea typeface="仿宋_GB2312" pitchFamily="49" charset="-122"/>
              </a:rPr>
              <a:t>，</a:t>
            </a:r>
            <a:endParaRPr lang="zh-CN" altLang="zh-CN" sz="1000" dirty="0">
              <a:solidFill>
                <a:srgbClr val="FF0000"/>
              </a:solidFill>
              <a:latin typeface="宋体" panose="02010600030101010101" pitchFamily="2" charset="-122"/>
              <a:cs typeface="Courier New" panose="02070309020205020404" pitchFamily="49" charset="0"/>
            </a:endParaRPr>
          </a:p>
        </p:txBody>
      </p:sp>
      <p:graphicFrame>
        <p:nvGraphicFramePr>
          <p:cNvPr id="9" name="对象 8">
            <a:extLst>
              <a:ext uri="{FF2B5EF4-FFF2-40B4-BE49-F238E27FC236}">
                <a16:creationId xmlns:a16="http://schemas.microsoft.com/office/drawing/2014/main" id="{2D804165-A110-E5DB-F35C-78847302CEA3}"/>
              </a:ext>
            </a:extLst>
          </p:cNvPr>
          <p:cNvGraphicFramePr>
            <a:graphicFrameLocks noChangeAspect="1"/>
          </p:cNvGraphicFramePr>
          <p:nvPr>
            <p:extLst>
              <p:ext uri="{D42A27DB-BD31-4B8C-83A1-F6EECF244321}">
                <p14:modId xmlns:p14="http://schemas.microsoft.com/office/powerpoint/2010/main" val="2866662292"/>
              </p:ext>
            </p:extLst>
          </p:nvPr>
        </p:nvGraphicFramePr>
        <p:xfrm>
          <a:off x="1006519" y="4751392"/>
          <a:ext cx="11412537" cy="1550987"/>
        </p:xfrm>
        <a:graphic>
          <a:graphicData uri="http://schemas.openxmlformats.org/presentationml/2006/ole">
            <mc:AlternateContent xmlns:mc="http://schemas.openxmlformats.org/markup-compatibility/2006">
              <mc:Choice xmlns:v="urn:schemas-microsoft-com:vml" Requires="v">
                <p:oleObj name="文档" r:id="rId3" imgW="11442700" imgH="1562100" progId="Word.Document.8">
                  <p:embed/>
                </p:oleObj>
              </mc:Choice>
              <mc:Fallback>
                <p:oleObj name="文档" r:id="rId3" imgW="11442700" imgH="1562100" progId="Word.Document.8">
                  <p:embed/>
                  <p:pic>
                    <p:nvPicPr>
                      <p:cNvPr id="3" name="对象 2">
                        <a:extLst>
                          <a:ext uri="{FF2B5EF4-FFF2-40B4-BE49-F238E27FC236}">
                            <a16:creationId xmlns:a16="http://schemas.microsoft.com/office/drawing/2014/main" id="{AEF6D595-E267-15C8-D9E8-0E891591629B}"/>
                          </a:ext>
                        </a:extLst>
                      </p:cNvPr>
                      <p:cNvPicPr>
                        <a:picLocks noChangeAspect="1" noChangeArrowheads="1"/>
                      </p:cNvPicPr>
                      <p:nvPr/>
                    </p:nvPicPr>
                    <p:blipFill>
                      <a:blip r:embed="rId4"/>
                      <a:srcRect/>
                      <a:stretch>
                        <a:fillRect/>
                      </a:stretch>
                    </p:blipFill>
                    <p:spPr bwMode="auto">
                      <a:xfrm>
                        <a:off x="1006519" y="4751392"/>
                        <a:ext cx="11412537"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6595" y="613410"/>
            <a:ext cx="6694173" cy="466090"/>
            <a:chOff x="3559" y="2307"/>
            <a:chExt cx="26038" cy="734"/>
          </a:xfrm>
        </p:grpSpPr>
        <p:sp>
          <p:nvSpPr>
            <p:cNvPr id="34" name="文本框 33"/>
            <p:cNvSpPr txBox="1"/>
            <p:nvPr/>
          </p:nvSpPr>
          <p:spPr>
            <a:xfrm>
              <a:off x="3559" y="2316"/>
              <a:ext cx="26038" cy="725"/>
            </a:xfrm>
            <a:prstGeom prst="rect">
              <a:avLst/>
            </a:prstGeom>
            <a:noFill/>
          </p:spPr>
          <p:txBody>
            <a:bodyPr wrap="square" rtlCol="0">
              <a:spAutoFit/>
            </a:bodyPr>
            <a:lstStyle/>
            <a:p>
              <a:r>
                <a:rPr lang="zh-CN" altLang="en-US" sz="2400" b="1">
                  <a:latin typeface="宋体" panose="02010600030101010101" pitchFamily="2" charset="-122"/>
                  <a:ea typeface="宋体" panose="02010600030101010101" pitchFamily="2" charset="-122"/>
                </a:rPr>
                <a:t>题型三：利用充分条件与必要条件求参数范围</a:t>
              </a:r>
            </a:p>
          </p:txBody>
        </p:sp>
        <p:sp>
          <p:nvSpPr>
            <p:cNvPr id="35" name="圆角矩形 34"/>
            <p:cNvSpPr/>
            <p:nvPr/>
          </p:nvSpPr>
          <p:spPr>
            <a:xfrm>
              <a:off x="3559" y="2307"/>
              <a:ext cx="25339"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82295" y="1095375"/>
            <a:ext cx="10768965" cy="2239074"/>
          </a:xfrm>
          <a:prstGeom prst="rect">
            <a:avLst/>
          </a:prstGeom>
          <a:noFill/>
        </p:spPr>
        <p:txBody>
          <a:bodyPr wrap="square" rtlCol="0">
            <a:spAutoFit/>
          </a:bodyPr>
          <a:lstStyle/>
          <a:p>
            <a:pPr algn="just">
              <a:lnSpc>
                <a:spcPct val="150000"/>
              </a:lnSpc>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400" dirty="0">
                <a:latin typeface="Times New Roman" panose="02020603050405020304" pitchFamily="18" charset="0"/>
                <a:ea typeface="黑体" panose="02010609060101010101" pitchFamily="49" charset="-122"/>
                <a:cs typeface="Courier New" panose="02070309020205020404" pitchFamily="49" charset="0"/>
              </a:rPr>
              <a:t>3</a:t>
            </a:r>
            <a:r>
              <a:rPr lang="zh-CN"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Courier New" panose="02070309020205020404" pitchFamily="49" charset="0"/>
              </a:rPr>
              <a:t>(1)</a:t>
            </a:r>
            <a:r>
              <a:rPr lang="zh-CN" altLang="zh-CN" sz="2400" dirty="0">
                <a:latin typeface="Times New Roman" panose="02020603050405020304" pitchFamily="18" charset="0"/>
                <a:cs typeface="Times New Roman" panose="02020603050405020304" pitchFamily="18" charset="0"/>
              </a:rPr>
              <a:t>已知</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a:t>
            </a:r>
            <a:r>
              <a:rPr lang="en-US" altLang="zh-CN" sz="2400" i="1" dirty="0" err="1">
                <a:latin typeface="Times New Roman" panose="02020603050405020304" pitchFamily="18" charset="0"/>
                <a:cs typeface="Courier New" panose="02070309020205020404" pitchFamily="49" charset="0"/>
              </a:rPr>
              <a:t>x</a:t>
            </a:r>
            <a:r>
              <a:rPr lang="en-US" altLang="zh-CN" sz="2400" dirty="0" err="1">
                <a:latin typeface="Times New Roman" panose="02020603050405020304" pitchFamily="18" charset="0"/>
                <a:cs typeface="Courier New" panose="02070309020205020404" pitchFamily="49" charset="0"/>
              </a:rPr>
              <a:t>|</a:t>
            </a:r>
            <a:r>
              <a:rPr lang="en-US" altLang="zh-CN" sz="2400" i="1" dirty="0" err="1">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4&lt;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4}</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|1&lt;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&lt;3}</a:t>
            </a:r>
            <a:r>
              <a:rPr lang="zh-CN" altLang="zh-CN" sz="2400" dirty="0">
                <a:latin typeface="Times New Roman" panose="02020603050405020304" pitchFamily="18" charset="0"/>
                <a:cs typeface="Times New Roman" panose="02020603050405020304" pitchFamily="18" charset="0"/>
              </a:rPr>
              <a:t>，</a:t>
            </a:r>
            <a:r>
              <a:rPr lang="en-US" altLang="zh-CN" sz="2400" dirty="0">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x</a:t>
            </a:r>
            <a:r>
              <a:rPr lang="en-US" altLang="zh-CN" sz="2400" dirty="0" err="1">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P</a:t>
            </a:r>
            <a:r>
              <a:rPr lang="en-US" altLang="zh-CN" sz="2400" dirty="0">
                <a:latin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是</a:t>
            </a:r>
            <a:r>
              <a:rPr lang="en-US" altLang="zh-CN" sz="2400" dirty="0">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x</a:t>
            </a:r>
            <a:r>
              <a:rPr lang="en-US" altLang="zh-CN" sz="2400" dirty="0" err="1">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Q</a:t>
            </a:r>
            <a:r>
              <a:rPr lang="en-US" altLang="zh-CN" sz="2400" dirty="0">
                <a:latin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的必要条件，则实数</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的取值范围是</a:t>
            </a:r>
            <a:r>
              <a:rPr lang="en-US" altLang="zh-CN" sz="2400" dirty="0">
                <a:latin typeface="Times New Roman" panose="02020603050405020304" pitchFamily="18" charset="0"/>
                <a:cs typeface="Courier New" panose="02070309020205020404" pitchFamily="49" charset="0"/>
              </a:rPr>
              <a:t>________.</a:t>
            </a:r>
            <a:endParaRPr lang="zh-CN" altLang="zh-CN" sz="1000" dirty="0">
              <a:latin typeface="宋体" panose="02010600030101010101" pitchFamily="2" charset="-122"/>
              <a:cs typeface="Courier New" panose="02070309020205020404" pitchFamily="49" charset="0"/>
            </a:endParaRPr>
          </a:p>
          <a:p>
            <a:pPr algn="just">
              <a:lnSpc>
                <a:spcPct val="150000"/>
              </a:lnSpc>
            </a:pPr>
            <a:r>
              <a:rPr lang="en-US" altLang="zh-CN" sz="2400" dirty="0">
                <a:latin typeface="Times New Roman" panose="02020603050405020304" pitchFamily="18" charset="0"/>
                <a:cs typeface="Courier New" panose="02070309020205020404" pitchFamily="49" charset="0"/>
              </a:rPr>
              <a:t>	(2)</a:t>
            </a:r>
            <a:r>
              <a:rPr lang="zh-CN" altLang="zh-CN" sz="2400" dirty="0">
                <a:latin typeface="Times New Roman" panose="02020603050405020304" pitchFamily="18" charset="0"/>
                <a:cs typeface="Times New Roman" panose="02020603050405020304" pitchFamily="18" charset="0"/>
              </a:rPr>
              <a:t>已知</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a</a:t>
            </a:r>
            <a:r>
              <a:rPr lang="en-US" altLang="zh-CN" sz="2400" dirty="0" err="1">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x</a:t>
            </a:r>
            <a:r>
              <a:rPr lang="en-US" altLang="zh-CN" sz="2400" dirty="0" err="1">
                <a:latin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1</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0&lt;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&lt;4</a:t>
            </a:r>
            <a:r>
              <a:rPr lang="zh-CN" altLang="zh-CN" sz="2400" dirty="0">
                <a:latin typeface="Times New Roman" panose="02020603050405020304" pitchFamily="18" charset="0"/>
                <a:cs typeface="Times New Roman" panose="02020603050405020304" pitchFamily="18" charset="0"/>
              </a:rPr>
              <a:t>，若</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是</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的充分条件但不是必要条件，则</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的取值范围是</a:t>
            </a:r>
            <a:r>
              <a:rPr lang="en-US" altLang="zh-CN" sz="2400" dirty="0">
                <a:latin typeface="Times New Roman" panose="02020603050405020304" pitchFamily="18" charset="0"/>
                <a:cs typeface="Courier New" panose="02070309020205020404" pitchFamily="49" charset="0"/>
              </a:rPr>
              <a:t>________.</a:t>
            </a:r>
            <a:endParaRPr lang="zh-CN" altLang="zh-CN" sz="1000" dirty="0">
              <a:latin typeface="宋体" panose="02010600030101010101" pitchFamily="2" charset="-122"/>
              <a:cs typeface="Courier New" panose="02070309020205020404" pitchFamily="49" charset="0"/>
            </a:endParaRPr>
          </a:p>
        </p:txBody>
      </p:sp>
      <p:sp>
        <p:nvSpPr>
          <p:cNvPr id="23" name="文本框 22">
            <a:extLst>
              <a:ext uri="{FF2B5EF4-FFF2-40B4-BE49-F238E27FC236}">
                <a16:creationId xmlns:a16="http://schemas.microsoft.com/office/drawing/2014/main" id="{4DB61CEC-42D5-E3FD-8ED9-A104F0BFBB83}"/>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练习</a:t>
            </a:r>
          </a:p>
        </p:txBody>
      </p:sp>
      <mc:AlternateContent xmlns:mc="http://schemas.openxmlformats.org/markup-compatibility/2006" xmlns:a14="http://schemas.microsoft.com/office/drawing/2010/main">
        <mc:Choice Requires="a14">
          <p:sp>
            <p:nvSpPr>
              <p:cNvPr id="8" name="矩形 1">
                <a:extLst>
                  <a:ext uri="{FF2B5EF4-FFF2-40B4-BE49-F238E27FC236}">
                    <a16:creationId xmlns:a16="http://schemas.microsoft.com/office/drawing/2014/main" id="{804D71A0-89E7-B263-8FD0-FD52FFDF7CD9}"/>
                  </a:ext>
                </a:extLst>
              </p:cNvPr>
              <p:cNvSpPr>
                <a:spLocks noChangeArrowheads="1"/>
              </p:cNvSpPr>
              <p:nvPr/>
            </p:nvSpPr>
            <p:spPr bwMode="auto">
              <a:xfrm>
                <a:off x="452438" y="3654434"/>
                <a:ext cx="10864850" cy="11477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(2)</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令</a:t>
                </a:r>
                <a:r>
                  <a:rPr lang="en-US" altLang="zh-CN" sz="2400" i="1" dirty="0">
                    <a:solidFill>
                      <a:srgbClr val="FF0000"/>
                    </a:solidFill>
                    <a:latin typeface="Times New Roman" panose="02020603050405020304" pitchFamily="18" charset="0"/>
                    <a:ea typeface="仿宋_GB2312" pitchFamily="49" charset="-122"/>
                    <a:cs typeface="Courier New" panose="02070309020205020404" pitchFamily="49" charset="0"/>
                  </a:rPr>
                  <a:t>M</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a:t>
                </a:r>
                <a:r>
                  <a:rPr lang="en-US" altLang="zh-CN" sz="2400" i="1" dirty="0" err="1">
                    <a:solidFill>
                      <a:srgbClr val="FF0000"/>
                    </a:solidFill>
                    <a:latin typeface="Times New Roman" panose="02020603050405020304" pitchFamily="18" charset="0"/>
                    <a:ea typeface="仿宋_GB2312" pitchFamily="49" charset="-122"/>
                    <a:cs typeface="Courier New" panose="02070309020205020404" pitchFamily="49" charset="0"/>
                  </a:rPr>
                  <a:t>x</a:t>
                </a:r>
                <a:r>
                  <a:rPr lang="en-US" altLang="zh-CN" sz="2400" dirty="0" err="1">
                    <a:solidFill>
                      <a:srgbClr val="FF0000"/>
                    </a:solidFill>
                    <a:latin typeface="Times New Roman" panose="02020603050405020304" pitchFamily="18" charset="0"/>
                    <a:ea typeface="仿宋_GB2312" pitchFamily="49" charset="-122"/>
                    <a:cs typeface="Courier New" panose="02070309020205020404" pitchFamily="49" charset="0"/>
                  </a:rPr>
                  <a:t>|</a:t>
                </a:r>
                <a:r>
                  <a:rPr lang="en-US" altLang="zh-CN" sz="2400" i="1" dirty="0" err="1">
                    <a:solidFill>
                      <a:srgbClr val="FF0000"/>
                    </a:solidFill>
                    <a:latin typeface="Times New Roman" panose="02020603050405020304" pitchFamily="18" charset="0"/>
                    <a:ea typeface="仿宋_GB2312" pitchFamily="49" charset="-122"/>
                    <a:cs typeface="Courier New" panose="02070309020205020404" pitchFamily="49" charset="0"/>
                  </a:rPr>
                  <a:t>a</a:t>
                </a:r>
                <a:r>
                  <a:rPr lang="en-US" altLang="zh-CN" sz="2400" dirty="0" err="1">
                    <a:solidFill>
                      <a:srgbClr val="FF0000"/>
                    </a:solidFill>
                    <a:latin typeface="宋体" panose="02010600030101010101" pitchFamily="2" charset="-122"/>
                    <a:ea typeface="仿宋_GB2312" pitchFamily="49" charset="-122"/>
                    <a:cs typeface="Times New Roman" panose="02020603050405020304" pitchFamily="18" charset="0"/>
                  </a:rPr>
                  <a:t>≤</a:t>
                </a:r>
                <a:r>
                  <a:rPr lang="en-US" altLang="zh-CN" sz="2400" i="1" dirty="0" err="1">
                    <a:solidFill>
                      <a:srgbClr val="FF0000"/>
                    </a:solidFill>
                    <a:latin typeface="Times New Roman" panose="02020603050405020304" pitchFamily="18" charset="0"/>
                    <a:ea typeface="仿宋_GB2312" pitchFamily="49" charset="-122"/>
                    <a:cs typeface="Times New Roman" panose="02020603050405020304" pitchFamily="18" charset="0"/>
                  </a:rPr>
                  <a:t>x</a:t>
                </a:r>
                <a:r>
                  <a:rPr lang="en-US" altLang="zh-CN" sz="2400" dirty="0" err="1">
                    <a:solidFill>
                      <a:srgbClr val="FF0000"/>
                    </a:solidFill>
                    <a:latin typeface="宋体" panose="02010600030101010101" pitchFamily="2" charset="-122"/>
                    <a:cs typeface="Times New Roman" panose="02020603050405020304" pitchFamily="18" charset="0"/>
                  </a:rPr>
                  <a:t>≤</a:t>
                </a:r>
                <a:r>
                  <a:rPr lang="en-US" altLang="zh-CN" sz="2400" i="1" dirty="0" err="1">
                    <a:solidFill>
                      <a:srgbClr val="FF0000"/>
                    </a:solidFill>
                    <a:latin typeface="Times New Roman" panose="02020603050405020304" pitchFamily="18" charset="0"/>
                    <a:ea typeface="仿宋_GB2312" pitchFamily="49" charset="-122"/>
                  </a:rPr>
                  <a:t>a</a:t>
                </a:r>
                <a:r>
                  <a:rPr lang="zh-CN" altLang="zh-CN" sz="2400" dirty="0">
                    <a:solidFill>
                      <a:srgbClr val="FF0000"/>
                    </a:solidFill>
                    <a:latin typeface="Times New Roman" panose="02020603050405020304" pitchFamily="18" charset="0"/>
                    <a:ea typeface="仿宋_GB2312" pitchFamily="49" charset="-122"/>
                  </a:rPr>
                  <a:t>＋</a:t>
                </a:r>
                <a:r>
                  <a:rPr lang="en-US" altLang="zh-CN" sz="2400" dirty="0">
                    <a:solidFill>
                      <a:srgbClr val="FF0000"/>
                    </a:solidFill>
                    <a:latin typeface="Times New Roman" panose="02020603050405020304" pitchFamily="18" charset="0"/>
                    <a:ea typeface="仿宋_GB2312" pitchFamily="49" charset="-122"/>
                  </a:rPr>
                  <a:t>1}</a:t>
                </a:r>
                <a:r>
                  <a:rPr lang="zh-CN" altLang="zh-CN" sz="2400" dirty="0">
                    <a:solidFill>
                      <a:srgbClr val="FF0000"/>
                    </a:solidFill>
                    <a:latin typeface="Times New Roman" panose="02020603050405020304" pitchFamily="18" charset="0"/>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N</a:t>
                </a:r>
                <a:r>
                  <a:rPr lang="zh-CN" altLang="zh-CN" sz="2400" dirty="0">
                    <a:solidFill>
                      <a:srgbClr val="FF0000"/>
                    </a:solidFill>
                    <a:latin typeface="Times New Roman" panose="02020603050405020304" pitchFamily="18" charset="0"/>
                    <a:ea typeface="仿宋_GB2312" pitchFamily="49" charset="-122"/>
                  </a:rPr>
                  <a:t>＝</a:t>
                </a:r>
                <a:r>
                  <a:rPr lang="en-US" altLang="zh-CN" sz="2400" dirty="0">
                    <a:solidFill>
                      <a:srgbClr val="FF0000"/>
                    </a:solidFill>
                    <a:latin typeface="Times New Roman" panose="02020603050405020304" pitchFamily="18" charset="0"/>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x</a:t>
                </a:r>
                <a:r>
                  <a:rPr lang="en-US" altLang="zh-CN" sz="2400" dirty="0">
                    <a:solidFill>
                      <a:srgbClr val="FF0000"/>
                    </a:solidFill>
                    <a:latin typeface="Times New Roman" panose="02020603050405020304" pitchFamily="18" charset="0"/>
                    <a:ea typeface="仿宋_GB2312" pitchFamily="49" charset="-122"/>
                  </a:rPr>
                  <a:t>|0&lt;</a:t>
                </a:r>
                <a:r>
                  <a:rPr lang="en-US" altLang="zh-CN" sz="2400" i="1" dirty="0">
                    <a:solidFill>
                      <a:srgbClr val="FF0000"/>
                    </a:solidFill>
                    <a:latin typeface="Times New Roman" panose="02020603050405020304" pitchFamily="18" charset="0"/>
                    <a:ea typeface="仿宋_GB2312" pitchFamily="49" charset="-122"/>
                  </a:rPr>
                  <a:t>x</a:t>
                </a:r>
                <a:r>
                  <a:rPr lang="en-US" altLang="zh-CN" sz="2400" dirty="0">
                    <a:solidFill>
                      <a:srgbClr val="FF0000"/>
                    </a:solidFill>
                    <a:latin typeface="Times New Roman" panose="02020603050405020304" pitchFamily="18" charset="0"/>
                    <a:ea typeface="仿宋_GB2312" pitchFamily="49" charset="-122"/>
                  </a:rPr>
                  <a:t>&lt;4}.</a:t>
                </a:r>
                <a:endParaRPr lang="zh-CN" altLang="zh-CN" sz="1000" dirty="0">
                  <a:solidFill>
                    <a:srgbClr val="FF0000"/>
                  </a:solidFill>
                  <a:latin typeface="宋体" panose="02010600030101010101" pitchFamily="2" charset="-122"/>
                  <a:cs typeface="Courier New" panose="02070309020205020404" pitchFamily="49" charset="0"/>
                </a:endParaRPr>
              </a:p>
              <a:p>
                <a:pPr algn="just" eaLnBrk="1" hangingPunct="1">
                  <a:lnSpc>
                    <a:spcPct val="150000"/>
                  </a:lnSpc>
                </a:pPr>
                <a:r>
                  <a:rPr lang="en-US" altLang="zh-CN" sz="2400" dirty="0">
                    <a:solidFill>
                      <a:srgbClr val="FF0000"/>
                    </a:solidFill>
                    <a:latin typeface="宋体" panose="02010600030101010101" pitchFamily="2" charset="-122"/>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p</a:t>
                </a:r>
                <a:r>
                  <a:rPr lang="zh-CN" altLang="zh-CN" sz="2400" dirty="0">
                    <a:solidFill>
                      <a:srgbClr val="FF0000"/>
                    </a:solidFill>
                    <a:latin typeface="Times New Roman" panose="02020603050405020304" pitchFamily="18" charset="0"/>
                    <a:ea typeface="仿宋_GB2312" pitchFamily="49" charset="-122"/>
                  </a:rPr>
                  <a:t>是</a:t>
                </a:r>
                <a:r>
                  <a:rPr lang="en-US" altLang="zh-CN" sz="2400" i="1" dirty="0">
                    <a:solidFill>
                      <a:srgbClr val="FF0000"/>
                    </a:solidFill>
                    <a:latin typeface="Times New Roman" panose="02020603050405020304" pitchFamily="18" charset="0"/>
                    <a:ea typeface="仿宋_GB2312" pitchFamily="49" charset="-122"/>
                  </a:rPr>
                  <a:t>q</a:t>
                </a:r>
                <a:r>
                  <a:rPr lang="zh-CN" altLang="zh-CN" sz="2400" dirty="0">
                    <a:solidFill>
                      <a:srgbClr val="FF0000"/>
                    </a:solidFill>
                    <a:latin typeface="Times New Roman" panose="02020603050405020304" pitchFamily="18" charset="0"/>
                    <a:ea typeface="仿宋_GB2312" pitchFamily="49" charset="-122"/>
                  </a:rPr>
                  <a:t>的充分条件但不是必要条件，</a:t>
                </a:r>
                <a:r>
                  <a:rPr lang="en-US" altLang="zh-CN" sz="2400" dirty="0">
                    <a:solidFill>
                      <a:srgbClr val="FF0000"/>
                    </a:solidFill>
                    <a:latin typeface="宋体" panose="02010600030101010101" pitchFamily="2" charset="-122"/>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M</a:t>
                </a:r>
                <a14:m>
                  <m:oMath xmlns:m="http://schemas.openxmlformats.org/officeDocument/2006/math">
                    <m:r>
                      <a:rPr lang="en-US" altLang="zh-CN" sz="2400" i="1" smtClean="0">
                        <a:solidFill>
                          <a:srgbClr val="FF0000"/>
                        </a:solidFill>
                        <a:latin typeface="Cambria Math" panose="02040503050406030204" pitchFamily="18" charset="0"/>
                        <a:ea typeface="Cambria Math" panose="02040503050406030204" pitchFamily="18" charset="0"/>
                      </a:rPr>
                      <m:t>⊊</m:t>
                    </m:r>
                  </m:oMath>
                </a14:m>
                <a:r>
                  <a:rPr lang="en-US" altLang="zh-CN" sz="2400" i="1" dirty="0">
                    <a:solidFill>
                      <a:srgbClr val="FF0000"/>
                    </a:solidFill>
                    <a:latin typeface="Times New Roman" panose="02020603050405020304" pitchFamily="18" charset="0"/>
                    <a:ea typeface="仿宋_GB2312" pitchFamily="49" charset="-122"/>
                  </a:rPr>
                  <a:t>N</a:t>
                </a:r>
                <a:r>
                  <a:rPr lang="zh-CN" altLang="zh-CN" sz="2400" dirty="0">
                    <a:solidFill>
                      <a:srgbClr val="FF0000"/>
                    </a:solidFill>
                    <a:latin typeface="Times New Roman" panose="02020603050405020304" pitchFamily="18" charset="0"/>
                    <a:ea typeface="仿宋_GB2312" pitchFamily="49" charset="-122"/>
                  </a:rPr>
                  <a:t>，</a:t>
                </a:r>
                <a:endParaRPr lang="zh-CN" altLang="zh-CN" sz="1000" dirty="0">
                  <a:solidFill>
                    <a:srgbClr val="FF0000"/>
                  </a:solidFill>
                  <a:latin typeface="宋体" panose="02010600030101010101" pitchFamily="2" charset="-122"/>
                  <a:cs typeface="Courier New" panose="02070309020205020404" pitchFamily="49" charset="0"/>
                </a:endParaRPr>
              </a:p>
            </p:txBody>
          </p:sp>
        </mc:Choice>
        <mc:Fallback xmlns="">
          <p:sp>
            <p:nvSpPr>
              <p:cNvPr id="8" name="矩形 1">
                <a:extLst>
                  <a:ext uri="{FF2B5EF4-FFF2-40B4-BE49-F238E27FC236}">
                    <a16:creationId xmlns:a16="http://schemas.microsoft.com/office/drawing/2014/main" id="{804D71A0-89E7-B263-8FD0-FD52FFDF7CD9}"/>
                  </a:ext>
                </a:extLst>
              </p:cNvPr>
              <p:cNvSpPr>
                <a:spLocks noRot="1" noChangeAspect="1" noMove="1" noResize="1" noEditPoints="1" noAdjustHandles="1" noChangeArrowheads="1" noChangeShapeType="1" noTextEdit="1"/>
              </p:cNvSpPr>
              <p:nvPr/>
            </p:nvSpPr>
            <p:spPr bwMode="auto">
              <a:xfrm>
                <a:off x="452438" y="3654434"/>
                <a:ext cx="10864850" cy="1147762"/>
              </a:xfrm>
              <a:prstGeom prst="rect">
                <a:avLst/>
              </a:prstGeom>
              <a:blipFill>
                <a:blip r:embed="rId3"/>
                <a:stretch>
                  <a:fillRect l="-817" b="-108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9" name="对象 1">
            <a:extLst>
              <a:ext uri="{FF2B5EF4-FFF2-40B4-BE49-F238E27FC236}">
                <a16:creationId xmlns:a16="http://schemas.microsoft.com/office/drawing/2014/main" id="{0C45EB2C-832E-C1DC-1615-5F09E8C55D06}"/>
              </a:ext>
            </a:extLst>
          </p:cNvPr>
          <p:cNvGraphicFramePr>
            <a:graphicFrameLocks noChangeAspect="1"/>
          </p:cNvGraphicFramePr>
          <p:nvPr>
            <p:extLst>
              <p:ext uri="{D42A27DB-BD31-4B8C-83A1-F6EECF244321}">
                <p14:modId xmlns:p14="http://schemas.microsoft.com/office/powerpoint/2010/main" val="2729091078"/>
              </p:ext>
            </p:extLst>
          </p:nvPr>
        </p:nvGraphicFramePr>
        <p:xfrm>
          <a:off x="452438" y="4941888"/>
          <a:ext cx="10675937" cy="1550987"/>
        </p:xfrm>
        <a:graphic>
          <a:graphicData uri="http://schemas.openxmlformats.org/presentationml/2006/ole">
            <mc:AlternateContent xmlns:mc="http://schemas.openxmlformats.org/markup-compatibility/2006">
              <mc:Choice xmlns:v="urn:schemas-microsoft-com:vml" Requires="v">
                <p:oleObj name="文档" r:id="rId4" imgW="10706100" imgH="1562100" progId="Word.Document.12">
                  <p:embed/>
                </p:oleObj>
              </mc:Choice>
              <mc:Fallback>
                <p:oleObj name="文档" r:id="rId4" imgW="10706100" imgH="1562100" progId="Word.Document.12">
                  <p:embed/>
                  <p:pic>
                    <p:nvPicPr>
                      <p:cNvPr id="30723" name="对象 1">
                        <a:extLst>
                          <a:ext uri="{FF2B5EF4-FFF2-40B4-BE49-F238E27FC236}">
                            <a16:creationId xmlns:a16="http://schemas.microsoft.com/office/drawing/2014/main" id="{ADC324C7-0435-CBC7-6999-685D51D47A2F}"/>
                          </a:ext>
                        </a:extLst>
                      </p:cNvPr>
                      <p:cNvPicPr>
                        <a:picLocks noChangeAspect="1" noChangeArrowheads="1"/>
                      </p:cNvPicPr>
                      <p:nvPr/>
                    </p:nvPicPr>
                    <p:blipFill>
                      <a:blip r:embed="rId5"/>
                      <a:srcRect/>
                      <a:stretch>
                        <a:fillRect/>
                      </a:stretch>
                    </p:blipFill>
                    <p:spPr bwMode="auto">
                      <a:xfrm>
                        <a:off x="452438" y="4941888"/>
                        <a:ext cx="10675937"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1"/>
    </p:custDataLst>
    <p:extLst>
      <p:ext uri="{BB962C8B-B14F-4D97-AF65-F5344CB8AC3E}">
        <p14:creationId xmlns:p14="http://schemas.microsoft.com/office/powerpoint/2010/main" val="15301469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7060" y="539115"/>
            <a:ext cx="10977880" cy="2196435"/>
          </a:xfrm>
          <a:prstGeom prst="rect">
            <a:avLst/>
          </a:prstGeom>
          <a:noFill/>
        </p:spPr>
        <p:txBody>
          <a:bodyPr wrap="square" rtlCol="0">
            <a:spAutoFit/>
          </a:bodyPr>
          <a:lstStyle/>
          <a:p>
            <a:pPr algn="just">
              <a:lnSpc>
                <a:spcPct val="15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变</a:t>
            </a:r>
            <a:r>
              <a:rPr lang="en-US" altLang="zh-CN" sz="2400" b="1" dirty="0">
                <a:latin typeface="宋体" panose="02010600030101010101" pitchFamily="2" charset="-122"/>
                <a:ea typeface="宋体" panose="02010600030101010101" pitchFamily="2" charset="-122"/>
                <a:cs typeface="宋体" panose="02010600030101010101" pitchFamily="2" charset="-122"/>
              </a:rPr>
              <a:t>3.</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r>
              <a:rPr lang="en-US" altLang="zh-CN" sz="2400" dirty="0">
                <a:latin typeface="Times New Roman" panose="02020603050405020304" pitchFamily="18" charset="0"/>
                <a:cs typeface="Courier New" panose="02070309020205020404" pitchFamily="49" charset="0"/>
              </a:rPr>
              <a:t>(1)</a:t>
            </a:r>
            <a:r>
              <a:rPr lang="zh-CN" altLang="zh-CN"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Courier New" panose="02070309020205020404" pitchFamily="49"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a:t>
            </a:r>
            <a:r>
              <a:rPr lang="en-US" altLang="zh-CN" sz="2400" i="1" dirty="0">
                <a:latin typeface="Times New Roman" panose="02020603050405020304" pitchFamily="18" charset="0"/>
                <a:cs typeface="Courier New" panose="02070309020205020404" pitchFamily="49" charset="0"/>
              </a:rPr>
              <a:t>m</a:t>
            </a:r>
            <a:r>
              <a:rPr lang="en-US" altLang="zh-CN" sz="2400" dirty="0">
                <a:latin typeface="Times New Roman" panose="02020603050405020304" pitchFamily="18" charset="0"/>
                <a:cs typeface="Courier New" panose="02070309020205020404" pitchFamily="49" charset="0"/>
              </a:rPr>
              <a:t>”</a:t>
            </a:r>
            <a:r>
              <a:rPr lang="zh-CN" altLang="zh-CN" sz="2400" dirty="0">
                <a:latin typeface="Times New Roman" panose="02020603050405020304" pitchFamily="18" charset="0"/>
                <a:cs typeface="Times New Roman" panose="02020603050405020304" pitchFamily="18" charset="0"/>
              </a:rPr>
              <a:t>是</a:t>
            </a:r>
            <a:r>
              <a:rPr lang="en-US" altLang="zh-CN" sz="2400" dirty="0">
                <a:latin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&gt;2</a:t>
            </a:r>
            <a:r>
              <a:rPr lang="zh-CN" altLang="zh-CN" sz="2400" dirty="0">
                <a:latin typeface="Times New Roman" panose="02020603050405020304" pitchFamily="18" charset="0"/>
                <a:cs typeface="Times New Roman" panose="02020603050405020304" pitchFamily="18" charset="0"/>
              </a:rPr>
              <a:t>或</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&lt;1</a:t>
            </a:r>
            <a:r>
              <a:rPr lang="en-US" altLang="zh-CN" sz="2400" dirty="0">
                <a:latin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的充分条件但不是必要条件，求</a:t>
            </a:r>
            <a:r>
              <a:rPr lang="en-US" altLang="zh-CN" sz="2400" i="1" dirty="0">
                <a:latin typeface="Times New Roman" panose="02020603050405020304" pitchFamily="18" charset="0"/>
                <a:cs typeface="Courier New" panose="02070309020205020404" pitchFamily="49" charset="0"/>
              </a:rPr>
              <a:t>m</a:t>
            </a:r>
            <a:r>
              <a:rPr lang="zh-CN" altLang="zh-CN" sz="2400" dirty="0">
                <a:latin typeface="Times New Roman" panose="02020603050405020304" pitchFamily="18" charset="0"/>
                <a:cs typeface="Times New Roman" panose="02020603050405020304" pitchFamily="18" charset="0"/>
              </a:rPr>
              <a:t>的取值范围</a:t>
            </a:r>
            <a:r>
              <a:rPr lang="en-US" altLang="zh-CN" sz="2400" dirty="0">
                <a:latin typeface="Times New Roman" panose="02020603050405020304" pitchFamily="18" charset="0"/>
                <a:cs typeface="Courier New" panose="02070309020205020404" pitchFamily="49" charset="0"/>
              </a:rPr>
              <a:t>.</a:t>
            </a:r>
            <a:endParaRPr lang="zh-CN" altLang="zh-CN" sz="1000" dirty="0">
              <a:latin typeface="宋体" panose="02010600030101010101" pitchFamily="2" charset="-122"/>
              <a:cs typeface="Courier New" panose="02070309020205020404" pitchFamily="49" charset="0"/>
            </a:endParaRPr>
          </a:p>
          <a:p>
            <a:pPr algn="just">
              <a:lnSpc>
                <a:spcPct val="150000"/>
              </a:lnSpc>
            </a:pPr>
            <a:r>
              <a:rPr lang="en-US" altLang="zh-CN" sz="2400" dirty="0">
                <a:latin typeface="Times New Roman" panose="02020603050405020304" pitchFamily="18" charset="0"/>
                <a:cs typeface="Courier New" panose="02070309020205020404" pitchFamily="49" charset="0"/>
              </a:rPr>
              <a:t>	(2)</a:t>
            </a:r>
            <a:r>
              <a:rPr lang="zh-CN" altLang="zh-CN" sz="2400" dirty="0">
                <a:latin typeface="Times New Roman" panose="02020603050405020304" pitchFamily="18" charset="0"/>
                <a:cs typeface="Times New Roman" panose="02020603050405020304" pitchFamily="18" charset="0"/>
              </a:rPr>
              <a:t>已知</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3</a:t>
            </a:r>
            <a:r>
              <a:rPr lang="zh-CN" altLang="zh-CN" sz="2400" dirty="0">
                <a:latin typeface="Times New Roman" panose="02020603050405020304" pitchFamily="18" charset="0"/>
                <a:cs typeface="Times New Roman" panose="02020603050405020304" pitchFamily="18" charset="0"/>
              </a:rPr>
              <a:t>或</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&gt;1</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&gt;</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，且</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是</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的充分条件但不是必要条件，求</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的取值范围</a:t>
            </a:r>
            <a:r>
              <a:rPr lang="en-US" altLang="zh-CN" sz="2400" dirty="0">
                <a:latin typeface="Times New Roman" panose="02020603050405020304" pitchFamily="18" charset="0"/>
                <a:cs typeface="Courier New" panose="02070309020205020404" pitchFamily="49" charset="0"/>
              </a:rPr>
              <a:t>.</a:t>
            </a:r>
            <a:endParaRPr lang="zh-CN" altLang="zh-CN" sz="1000" dirty="0">
              <a:latin typeface="宋体" panose="02010600030101010101" pitchFamily="2" charset="-122"/>
              <a:cs typeface="Courier New" panose="02070309020205020404" pitchFamily="49" charset="0"/>
            </a:endParaRPr>
          </a:p>
          <a:p>
            <a:pPr>
              <a:lnSpc>
                <a:spcPct val="130000"/>
              </a:lnSpc>
            </a:pPr>
            <a:endParaRPr lang="en-US" altLang="zh-CN" sz="2400" b="1" dirty="0">
              <a:solidFill>
                <a:schemeClr val="tx1"/>
              </a:solidFill>
              <a:latin typeface="Cambria Math" panose="02040503050406030204" charset="0"/>
              <a:ea typeface="宋体" panose="02010600030101010101" pitchFamily="2" charset="-122"/>
              <a:cs typeface="Cambria Math" panose="02040503050406030204" charset="0"/>
            </a:endParaRPr>
          </a:p>
        </p:txBody>
      </p:sp>
      <p:sp>
        <p:nvSpPr>
          <p:cNvPr id="20" name="文本框 19">
            <a:extLst>
              <a:ext uri="{FF2B5EF4-FFF2-40B4-BE49-F238E27FC236}">
                <a16:creationId xmlns:a16="http://schemas.microsoft.com/office/drawing/2014/main" id="{8393A7D5-0CD3-0BA9-49DF-31113B2AD63C}"/>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练习</a:t>
            </a:r>
          </a:p>
        </p:txBody>
      </p:sp>
    </p:spTree>
    <p:custDataLst>
      <p:tags r:id="rId1"/>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7060" y="539115"/>
            <a:ext cx="10977880" cy="2196435"/>
          </a:xfrm>
          <a:prstGeom prst="rect">
            <a:avLst/>
          </a:prstGeom>
          <a:noFill/>
        </p:spPr>
        <p:txBody>
          <a:bodyPr wrap="square" rtlCol="0">
            <a:spAutoFit/>
          </a:bodyPr>
          <a:lstStyle/>
          <a:p>
            <a:pPr algn="just">
              <a:lnSpc>
                <a:spcPct val="15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变</a:t>
            </a:r>
            <a:r>
              <a:rPr lang="en-US" altLang="zh-CN" sz="2400" b="1" dirty="0">
                <a:latin typeface="宋体" panose="02010600030101010101" pitchFamily="2" charset="-122"/>
                <a:ea typeface="宋体" panose="02010600030101010101" pitchFamily="2" charset="-122"/>
                <a:cs typeface="宋体" panose="02010600030101010101" pitchFamily="2" charset="-122"/>
              </a:rPr>
              <a:t>3.</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r>
              <a:rPr lang="en-US" altLang="zh-CN" sz="2400" dirty="0">
                <a:latin typeface="Times New Roman" panose="02020603050405020304" pitchFamily="18" charset="0"/>
                <a:cs typeface="Courier New" panose="02070309020205020404" pitchFamily="49" charset="0"/>
              </a:rPr>
              <a:t>(1)</a:t>
            </a:r>
            <a:r>
              <a:rPr lang="zh-CN" altLang="zh-CN"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Courier New" panose="02070309020205020404" pitchFamily="49"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a:t>
            </a:r>
            <a:r>
              <a:rPr lang="en-US" altLang="zh-CN" sz="2400" i="1" dirty="0">
                <a:latin typeface="Times New Roman" panose="02020603050405020304" pitchFamily="18" charset="0"/>
                <a:cs typeface="Courier New" panose="02070309020205020404" pitchFamily="49" charset="0"/>
              </a:rPr>
              <a:t>m</a:t>
            </a:r>
            <a:r>
              <a:rPr lang="en-US" altLang="zh-CN" sz="2400" dirty="0">
                <a:latin typeface="Times New Roman" panose="02020603050405020304" pitchFamily="18" charset="0"/>
                <a:cs typeface="Courier New" panose="02070309020205020404" pitchFamily="49" charset="0"/>
              </a:rPr>
              <a:t>”</a:t>
            </a:r>
            <a:r>
              <a:rPr lang="zh-CN" altLang="zh-CN" sz="2400" dirty="0">
                <a:latin typeface="Times New Roman" panose="02020603050405020304" pitchFamily="18" charset="0"/>
                <a:cs typeface="Times New Roman" panose="02020603050405020304" pitchFamily="18" charset="0"/>
              </a:rPr>
              <a:t>是</a:t>
            </a:r>
            <a:r>
              <a:rPr lang="en-US" altLang="zh-CN" sz="2400" dirty="0">
                <a:latin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&gt;2</a:t>
            </a:r>
            <a:r>
              <a:rPr lang="zh-CN" altLang="zh-CN" sz="2400" dirty="0">
                <a:latin typeface="Times New Roman" panose="02020603050405020304" pitchFamily="18" charset="0"/>
                <a:cs typeface="Times New Roman" panose="02020603050405020304" pitchFamily="18" charset="0"/>
              </a:rPr>
              <a:t>或</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&lt;1</a:t>
            </a:r>
            <a:r>
              <a:rPr lang="en-US" altLang="zh-CN" sz="2400" dirty="0">
                <a:latin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的充分条件但不是必要条件，求</a:t>
            </a:r>
            <a:r>
              <a:rPr lang="en-US" altLang="zh-CN" sz="2400" i="1" dirty="0">
                <a:latin typeface="Times New Roman" panose="02020603050405020304" pitchFamily="18" charset="0"/>
                <a:cs typeface="Courier New" panose="02070309020205020404" pitchFamily="49" charset="0"/>
              </a:rPr>
              <a:t>m</a:t>
            </a:r>
            <a:r>
              <a:rPr lang="zh-CN" altLang="zh-CN" sz="2400" dirty="0">
                <a:latin typeface="Times New Roman" panose="02020603050405020304" pitchFamily="18" charset="0"/>
                <a:cs typeface="Times New Roman" panose="02020603050405020304" pitchFamily="18" charset="0"/>
              </a:rPr>
              <a:t>的取值范围</a:t>
            </a:r>
            <a:r>
              <a:rPr lang="en-US" altLang="zh-CN" sz="2400" dirty="0">
                <a:latin typeface="Times New Roman" panose="02020603050405020304" pitchFamily="18" charset="0"/>
                <a:cs typeface="Courier New" panose="02070309020205020404" pitchFamily="49" charset="0"/>
              </a:rPr>
              <a:t>.</a:t>
            </a:r>
            <a:endParaRPr lang="zh-CN" altLang="zh-CN" sz="1000" dirty="0">
              <a:latin typeface="宋体" panose="02010600030101010101" pitchFamily="2" charset="-122"/>
              <a:cs typeface="Courier New" panose="02070309020205020404" pitchFamily="49" charset="0"/>
            </a:endParaRPr>
          </a:p>
          <a:p>
            <a:pPr algn="just">
              <a:lnSpc>
                <a:spcPct val="150000"/>
              </a:lnSpc>
            </a:pPr>
            <a:r>
              <a:rPr lang="en-US" altLang="zh-CN" sz="2400" dirty="0">
                <a:latin typeface="Times New Roman" panose="02020603050405020304" pitchFamily="18" charset="0"/>
                <a:cs typeface="Courier New" panose="02070309020205020404" pitchFamily="49" charset="0"/>
              </a:rPr>
              <a:t>	(2)</a:t>
            </a:r>
            <a:r>
              <a:rPr lang="zh-CN" altLang="zh-CN" sz="2400" dirty="0">
                <a:latin typeface="Times New Roman" panose="02020603050405020304" pitchFamily="18" charset="0"/>
                <a:cs typeface="Times New Roman" panose="02020603050405020304" pitchFamily="18" charset="0"/>
              </a:rPr>
              <a:t>已知</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&lt;</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Courier New" panose="02070309020205020404" pitchFamily="49" charset="0"/>
              </a:rPr>
              <a:t>3</a:t>
            </a:r>
            <a:r>
              <a:rPr lang="zh-CN" altLang="zh-CN" sz="2400" dirty="0">
                <a:latin typeface="Times New Roman" panose="02020603050405020304" pitchFamily="18" charset="0"/>
                <a:cs typeface="Times New Roman" panose="02020603050405020304" pitchFamily="18" charset="0"/>
              </a:rPr>
              <a:t>或</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&gt;1</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Courier New" panose="02070309020205020404" pitchFamily="49" charset="0"/>
              </a:rPr>
              <a:t>x</a:t>
            </a:r>
            <a:r>
              <a:rPr lang="en-US" altLang="zh-CN" sz="2400" dirty="0">
                <a:latin typeface="Times New Roman" panose="02020603050405020304" pitchFamily="18" charset="0"/>
                <a:cs typeface="Courier New" panose="02070309020205020404" pitchFamily="49" charset="0"/>
              </a:rPr>
              <a:t>&gt;</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，且</a:t>
            </a:r>
            <a:r>
              <a:rPr lang="en-US" altLang="zh-CN" sz="2400" i="1" dirty="0">
                <a:latin typeface="Times New Roman" panose="02020603050405020304" pitchFamily="18" charset="0"/>
                <a:cs typeface="Courier New" panose="02070309020205020404" pitchFamily="49" charset="0"/>
              </a:rPr>
              <a:t>q</a:t>
            </a:r>
            <a:r>
              <a:rPr lang="zh-CN" altLang="zh-CN" sz="2400" dirty="0">
                <a:latin typeface="Times New Roman" panose="02020603050405020304" pitchFamily="18" charset="0"/>
                <a:cs typeface="Times New Roman" panose="02020603050405020304" pitchFamily="18" charset="0"/>
              </a:rPr>
              <a:t>是</a:t>
            </a:r>
            <a:r>
              <a:rPr lang="en-US" altLang="zh-CN" sz="2400" i="1" dirty="0">
                <a:latin typeface="Times New Roman" panose="02020603050405020304" pitchFamily="18" charset="0"/>
                <a:cs typeface="Courier New" panose="02070309020205020404" pitchFamily="49" charset="0"/>
              </a:rPr>
              <a:t>p</a:t>
            </a:r>
            <a:r>
              <a:rPr lang="zh-CN" altLang="zh-CN" sz="2400" dirty="0">
                <a:latin typeface="Times New Roman" panose="02020603050405020304" pitchFamily="18" charset="0"/>
                <a:cs typeface="Times New Roman" panose="02020603050405020304" pitchFamily="18" charset="0"/>
              </a:rPr>
              <a:t>的充分条件但不是必要条件，求</a:t>
            </a:r>
            <a:r>
              <a:rPr lang="en-US" altLang="zh-CN" sz="2400" i="1" dirty="0">
                <a:latin typeface="Times New Roman" panose="02020603050405020304" pitchFamily="18" charset="0"/>
                <a:cs typeface="Courier New" panose="02070309020205020404" pitchFamily="49" charset="0"/>
              </a:rPr>
              <a:t>a</a:t>
            </a:r>
            <a:r>
              <a:rPr lang="zh-CN" altLang="zh-CN" sz="2400" dirty="0">
                <a:latin typeface="Times New Roman" panose="02020603050405020304" pitchFamily="18" charset="0"/>
                <a:cs typeface="Times New Roman" panose="02020603050405020304" pitchFamily="18" charset="0"/>
              </a:rPr>
              <a:t>的取值范围</a:t>
            </a:r>
            <a:r>
              <a:rPr lang="en-US" altLang="zh-CN" sz="2400" dirty="0">
                <a:latin typeface="Times New Roman" panose="02020603050405020304" pitchFamily="18" charset="0"/>
                <a:cs typeface="Courier New" panose="02070309020205020404" pitchFamily="49" charset="0"/>
              </a:rPr>
              <a:t>.</a:t>
            </a:r>
            <a:endParaRPr lang="zh-CN" altLang="zh-CN" sz="1000" dirty="0">
              <a:latin typeface="宋体" panose="02010600030101010101" pitchFamily="2" charset="-122"/>
              <a:cs typeface="Courier New" panose="02070309020205020404" pitchFamily="49" charset="0"/>
            </a:endParaRPr>
          </a:p>
          <a:p>
            <a:pPr>
              <a:lnSpc>
                <a:spcPct val="130000"/>
              </a:lnSpc>
            </a:pPr>
            <a:endParaRPr lang="en-US" altLang="zh-CN" sz="2400" b="1" dirty="0">
              <a:solidFill>
                <a:schemeClr val="tx1"/>
              </a:solidFill>
              <a:latin typeface="Cambria Math" panose="02040503050406030204" charset="0"/>
              <a:ea typeface="宋体" panose="02010600030101010101" pitchFamily="2" charset="-122"/>
              <a:cs typeface="Cambria Math" panose="02040503050406030204" charset="0"/>
            </a:endParaRPr>
          </a:p>
        </p:txBody>
      </p:sp>
      <p:sp>
        <p:nvSpPr>
          <p:cNvPr id="20" name="文本框 19">
            <a:extLst>
              <a:ext uri="{FF2B5EF4-FFF2-40B4-BE49-F238E27FC236}">
                <a16:creationId xmlns:a16="http://schemas.microsoft.com/office/drawing/2014/main" id="{8393A7D5-0CD3-0BA9-49DF-31113B2AD63C}"/>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练习</a:t>
            </a:r>
          </a:p>
        </p:txBody>
      </p:sp>
      <mc:AlternateContent xmlns:mc="http://schemas.openxmlformats.org/markup-compatibility/2006" xmlns:a14="http://schemas.microsoft.com/office/drawing/2010/main">
        <mc:Choice Requires="a14">
          <p:sp>
            <p:nvSpPr>
              <p:cNvPr id="4" name="矩形 1">
                <a:extLst>
                  <a:ext uri="{FF2B5EF4-FFF2-40B4-BE49-F238E27FC236}">
                    <a16:creationId xmlns:a16="http://schemas.microsoft.com/office/drawing/2014/main" id="{47D1D983-251B-211C-3ABB-BF5AE1D1BDBD}"/>
                  </a:ext>
                </a:extLst>
              </p:cNvPr>
              <p:cNvSpPr>
                <a:spLocks noChangeArrowheads="1"/>
              </p:cNvSpPr>
              <p:nvPr/>
            </p:nvSpPr>
            <p:spPr bwMode="auto">
              <a:xfrm>
                <a:off x="811213" y="3027363"/>
                <a:ext cx="10864850" cy="2862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　</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(1)</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由已知条件知</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a:t>
                </a:r>
                <a:r>
                  <a:rPr lang="en-US" altLang="zh-CN" sz="2400" i="1" dirty="0" err="1">
                    <a:solidFill>
                      <a:srgbClr val="FF0000"/>
                    </a:solidFill>
                    <a:latin typeface="Times New Roman" panose="02020603050405020304" pitchFamily="18" charset="0"/>
                    <a:ea typeface="仿宋_GB2312" pitchFamily="49" charset="-122"/>
                    <a:cs typeface="Courier New" panose="02070309020205020404" pitchFamily="49" charset="0"/>
                  </a:rPr>
                  <a:t>x</a:t>
                </a:r>
                <a:r>
                  <a:rPr lang="en-US" altLang="zh-CN" sz="2400" dirty="0" err="1">
                    <a:solidFill>
                      <a:srgbClr val="FF0000"/>
                    </a:solidFill>
                    <a:latin typeface="Times New Roman" panose="02020603050405020304" pitchFamily="18" charset="0"/>
                    <a:ea typeface="仿宋_GB2312" pitchFamily="49" charset="-122"/>
                    <a:cs typeface="Courier New" panose="02070309020205020404" pitchFamily="49" charset="0"/>
                  </a:rPr>
                  <a:t>|</a:t>
                </a:r>
                <a:r>
                  <a:rPr lang="en-US" altLang="zh-CN" sz="2400" i="1" dirty="0" err="1">
                    <a:solidFill>
                      <a:srgbClr val="FF0000"/>
                    </a:solidFill>
                    <a:latin typeface="Times New Roman" panose="02020603050405020304" pitchFamily="18" charset="0"/>
                    <a:ea typeface="仿宋_GB2312" pitchFamily="49" charset="-122"/>
                    <a:cs typeface="Courier New" panose="02070309020205020404" pitchFamily="49" charset="0"/>
                  </a:rPr>
                  <a:t>x</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&lt;</a:t>
                </a:r>
                <a:r>
                  <a:rPr lang="en-US" altLang="zh-CN" sz="2400" i="1" dirty="0">
                    <a:solidFill>
                      <a:srgbClr val="FF0000"/>
                    </a:solidFill>
                    <a:latin typeface="Times New Roman" panose="02020603050405020304" pitchFamily="18" charset="0"/>
                    <a:ea typeface="仿宋_GB2312" pitchFamily="49" charset="-122"/>
                    <a:cs typeface="Courier New" panose="02070309020205020404" pitchFamily="49" charset="0"/>
                  </a:rPr>
                  <a:t>m</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a:t>
                </a:r>
                <a:r>
                  <a:rPr lang="en-US" altLang="zh-CN" sz="2400" dirty="0">
                    <a:solidFill>
                      <a:srgbClr val="FF0000"/>
                    </a:solidFill>
                    <a:ea typeface="Cambria Math" panose="02040503050406030204" pitchFamily="18" charset="0"/>
                  </a:rPr>
                  <a:t> </a:t>
                </a: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m:t>
                    </m:r>
                  </m:oMath>
                </a14:m>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a:t>
                </a:r>
                <a:r>
                  <a:rPr lang="en-US" altLang="zh-CN" sz="2400" i="1" dirty="0" err="1">
                    <a:solidFill>
                      <a:srgbClr val="FF0000"/>
                    </a:solidFill>
                    <a:latin typeface="Times New Roman" panose="02020603050405020304" pitchFamily="18" charset="0"/>
                    <a:ea typeface="仿宋_GB2312" pitchFamily="49" charset="-122"/>
                    <a:cs typeface="Courier New" panose="02070309020205020404" pitchFamily="49" charset="0"/>
                  </a:rPr>
                  <a:t>x</a:t>
                </a:r>
                <a:r>
                  <a:rPr lang="en-US" altLang="zh-CN" sz="2400" dirty="0" err="1">
                    <a:solidFill>
                      <a:srgbClr val="FF0000"/>
                    </a:solidFill>
                    <a:latin typeface="Times New Roman" panose="02020603050405020304" pitchFamily="18" charset="0"/>
                    <a:ea typeface="仿宋_GB2312" pitchFamily="49" charset="-122"/>
                    <a:cs typeface="Courier New" panose="02070309020205020404" pitchFamily="49" charset="0"/>
                  </a:rPr>
                  <a:t>|</a:t>
                </a:r>
                <a:r>
                  <a:rPr lang="en-US" altLang="zh-CN" sz="2400" i="1" dirty="0" err="1">
                    <a:solidFill>
                      <a:srgbClr val="FF0000"/>
                    </a:solidFill>
                    <a:latin typeface="Times New Roman" panose="02020603050405020304" pitchFamily="18" charset="0"/>
                    <a:ea typeface="仿宋_GB2312" pitchFamily="49" charset="-122"/>
                    <a:cs typeface="Courier New" panose="02070309020205020404" pitchFamily="49" charset="0"/>
                  </a:rPr>
                  <a:t>x</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&gt;2</a:t>
                </a:r>
                <a:r>
                  <a:rPr lang="zh-CN" altLang="zh-CN" sz="2400" dirty="0">
                    <a:solidFill>
                      <a:srgbClr val="FF0000"/>
                    </a:solidFill>
                    <a:latin typeface="Times New Roman" panose="02020603050405020304" pitchFamily="18" charset="0"/>
                    <a:ea typeface="仿宋_GB2312" pitchFamily="49" charset="-122"/>
                    <a:cs typeface="Times New Roman" panose="02020603050405020304" pitchFamily="18" charset="0"/>
                  </a:rPr>
                  <a:t>或</a:t>
                </a:r>
                <a:r>
                  <a:rPr lang="en-US" altLang="zh-CN" sz="2400" i="1" dirty="0">
                    <a:solidFill>
                      <a:srgbClr val="FF0000"/>
                    </a:solidFill>
                    <a:latin typeface="Times New Roman" panose="02020603050405020304" pitchFamily="18" charset="0"/>
                    <a:ea typeface="仿宋_GB2312" pitchFamily="49" charset="-122"/>
                    <a:cs typeface="Courier New" panose="02070309020205020404" pitchFamily="49" charset="0"/>
                  </a:rPr>
                  <a:t>x</a:t>
                </a:r>
                <a:r>
                  <a:rPr lang="en-US" altLang="zh-CN" sz="2400" dirty="0">
                    <a:solidFill>
                      <a:srgbClr val="FF0000"/>
                    </a:solidFill>
                    <a:latin typeface="Times New Roman" panose="02020603050405020304" pitchFamily="18" charset="0"/>
                    <a:ea typeface="仿宋_GB2312" pitchFamily="49" charset="-122"/>
                    <a:cs typeface="Courier New" panose="02070309020205020404" pitchFamily="49" charset="0"/>
                  </a:rPr>
                  <a:t>&lt;1}.</a:t>
                </a:r>
                <a:endParaRPr lang="zh-CN" altLang="zh-CN" sz="1000" dirty="0">
                  <a:solidFill>
                    <a:srgbClr val="FF0000"/>
                  </a:solidFill>
                  <a:latin typeface="宋体" panose="02010600030101010101" pitchFamily="2" charset="-122"/>
                  <a:ea typeface="仿宋_GB2312" pitchFamily="49" charset="-122"/>
                  <a:cs typeface="Courier New" panose="02070309020205020404" pitchFamily="49" charset="0"/>
                </a:endParaRPr>
              </a:p>
              <a:p>
                <a:pPr algn="just" eaLnBrk="1" hangingPunct="1">
                  <a:lnSpc>
                    <a:spcPct val="150000"/>
                  </a:lnSpc>
                </a:pPr>
                <a:r>
                  <a:rPr lang="en-US" altLang="zh-CN" sz="2400" dirty="0">
                    <a:solidFill>
                      <a:srgbClr val="FF0000"/>
                    </a:solidFill>
                    <a:latin typeface="宋体" panose="02010600030101010101" pitchFamily="2" charset="-122"/>
                    <a:ea typeface="仿宋_GB2312" pitchFamily="49" charset="-122"/>
                    <a:cs typeface="Courier New" panose="02070309020205020404" pitchFamily="49" charset="0"/>
                  </a:rPr>
                  <a:t>∴</a:t>
                </a:r>
                <a:r>
                  <a:rPr lang="en-US" altLang="zh-CN" sz="2400" i="1" dirty="0">
                    <a:solidFill>
                      <a:srgbClr val="FF0000"/>
                    </a:solidFill>
                    <a:latin typeface="Times New Roman" panose="02020603050405020304" pitchFamily="18" charset="0"/>
                    <a:ea typeface="仿宋_GB2312" pitchFamily="49" charset="-122"/>
                    <a:cs typeface="Times New Roman" panose="02020603050405020304" pitchFamily="18" charset="0"/>
                  </a:rPr>
                  <a:t>m</a:t>
                </a:r>
                <a:r>
                  <a:rPr lang="en-US" altLang="zh-CN" sz="2400" dirty="0">
                    <a:solidFill>
                      <a:srgbClr val="FF0000"/>
                    </a:solidFill>
                    <a:latin typeface="宋体" panose="0201060003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仿宋_GB2312" pitchFamily="49" charset="-122"/>
                  </a:rPr>
                  <a:t>1.</a:t>
                </a:r>
                <a:endParaRPr lang="zh-CN" altLang="zh-CN" sz="1000" dirty="0">
                  <a:solidFill>
                    <a:srgbClr val="FF0000"/>
                  </a:solidFill>
                  <a:latin typeface="宋体" panose="02010600030101010101" pitchFamily="2" charset="-122"/>
                  <a:cs typeface="Courier New" panose="02070309020205020404" pitchFamily="49" charset="0"/>
                </a:endParaRPr>
              </a:p>
              <a:p>
                <a:pPr algn="just" eaLnBrk="1" hangingPunct="1">
                  <a:lnSpc>
                    <a:spcPct val="150000"/>
                  </a:lnSpc>
                </a:pPr>
                <a:r>
                  <a:rPr lang="en-US" altLang="zh-CN" sz="2400" dirty="0">
                    <a:solidFill>
                      <a:srgbClr val="FF0000"/>
                    </a:solidFill>
                    <a:latin typeface="宋体" panose="02010600030101010101" pitchFamily="2" charset="-122"/>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m</a:t>
                </a:r>
                <a:r>
                  <a:rPr lang="zh-CN" altLang="zh-CN" sz="2400" dirty="0">
                    <a:solidFill>
                      <a:srgbClr val="FF0000"/>
                    </a:solidFill>
                    <a:latin typeface="Times New Roman" panose="02020603050405020304" pitchFamily="18" charset="0"/>
                    <a:ea typeface="仿宋_GB2312" pitchFamily="49" charset="-122"/>
                  </a:rPr>
                  <a:t>的取值范围是</a:t>
                </a:r>
                <a:r>
                  <a:rPr lang="en-US" altLang="zh-CN" sz="2400" dirty="0">
                    <a:solidFill>
                      <a:srgbClr val="FF0000"/>
                    </a:solidFill>
                    <a:latin typeface="Times New Roman" panose="02020603050405020304" pitchFamily="18" charset="0"/>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m</a:t>
                </a:r>
                <a:r>
                  <a:rPr lang="en-US" altLang="zh-CN" sz="2400" dirty="0">
                    <a:solidFill>
                      <a:srgbClr val="FF0000"/>
                    </a:solidFill>
                    <a:latin typeface="Times New Roman" panose="02020603050405020304" pitchFamily="18" charset="0"/>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m</a:t>
                </a:r>
                <a:r>
                  <a:rPr lang="en-US" altLang="zh-CN" sz="2400" dirty="0">
                    <a:solidFill>
                      <a:srgbClr val="FF0000"/>
                    </a:solidFill>
                    <a:latin typeface="宋体" panose="0201060003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仿宋_GB2312" pitchFamily="49" charset="-122"/>
                  </a:rPr>
                  <a:t>1}.</a:t>
                </a:r>
                <a:endParaRPr lang="zh-CN" altLang="zh-CN" sz="1000" dirty="0">
                  <a:solidFill>
                    <a:srgbClr val="FF0000"/>
                  </a:solidFill>
                  <a:latin typeface="宋体" panose="02010600030101010101" pitchFamily="2" charset="-122"/>
                  <a:cs typeface="Courier New" panose="02070309020205020404" pitchFamily="49" charset="0"/>
                </a:endParaRPr>
              </a:p>
              <a:p>
                <a:pPr algn="just" eaLnBrk="1" hangingPunct="1">
                  <a:lnSpc>
                    <a:spcPct val="150000"/>
                  </a:lnSpc>
                </a:pPr>
                <a:r>
                  <a:rPr lang="en-US" altLang="zh-CN" sz="2400" dirty="0">
                    <a:solidFill>
                      <a:srgbClr val="FF0000"/>
                    </a:solidFill>
                    <a:latin typeface="Times New Roman" panose="02020603050405020304" pitchFamily="18" charset="0"/>
                    <a:ea typeface="仿宋_GB2312" pitchFamily="49" charset="-122"/>
                  </a:rPr>
                  <a:t>(2)</a:t>
                </a:r>
                <a:r>
                  <a:rPr lang="zh-CN" altLang="zh-CN" sz="2400" dirty="0">
                    <a:solidFill>
                      <a:srgbClr val="FF0000"/>
                    </a:solidFill>
                    <a:latin typeface="Times New Roman" panose="02020603050405020304" pitchFamily="18" charset="0"/>
                    <a:ea typeface="仿宋_GB2312" pitchFamily="49" charset="-122"/>
                  </a:rPr>
                  <a:t>由已知条件得</a:t>
                </a:r>
                <a:r>
                  <a:rPr lang="en-US" altLang="zh-CN" sz="2400" dirty="0">
                    <a:solidFill>
                      <a:srgbClr val="FF0000"/>
                    </a:solidFill>
                    <a:latin typeface="Times New Roman" panose="02020603050405020304" pitchFamily="18" charset="0"/>
                    <a:ea typeface="仿宋_GB2312" pitchFamily="49" charset="-122"/>
                  </a:rPr>
                  <a:t>{</a:t>
                </a:r>
                <a:r>
                  <a:rPr lang="en-US" altLang="zh-CN" sz="2400" i="1" dirty="0" err="1">
                    <a:solidFill>
                      <a:srgbClr val="FF0000"/>
                    </a:solidFill>
                    <a:latin typeface="Times New Roman" panose="02020603050405020304" pitchFamily="18" charset="0"/>
                    <a:ea typeface="仿宋_GB2312" pitchFamily="49" charset="-122"/>
                  </a:rPr>
                  <a:t>x</a:t>
                </a:r>
                <a:r>
                  <a:rPr lang="en-US" altLang="zh-CN" sz="2400" dirty="0" err="1">
                    <a:solidFill>
                      <a:srgbClr val="FF0000"/>
                    </a:solidFill>
                    <a:latin typeface="Times New Roman" panose="02020603050405020304" pitchFamily="18" charset="0"/>
                    <a:ea typeface="仿宋_GB2312" pitchFamily="49" charset="-122"/>
                  </a:rPr>
                  <a:t>|</a:t>
                </a:r>
                <a:r>
                  <a:rPr lang="en-US" altLang="zh-CN" sz="2400" i="1" dirty="0" err="1">
                    <a:solidFill>
                      <a:srgbClr val="FF0000"/>
                    </a:solidFill>
                    <a:latin typeface="Times New Roman" panose="02020603050405020304" pitchFamily="18" charset="0"/>
                    <a:ea typeface="仿宋_GB2312" pitchFamily="49" charset="-122"/>
                  </a:rPr>
                  <a:t>x</a:t>
                </a:r>
                <a:r>
                  <a:rPr lang="en-US" altLang="zh-CN" sz="2400" dirty="0">
                    <a:solidFill>
                      <a:srgbClr val="FF0000"/>
                    </a:solidFill>
                    <a:latin typeface="Times New Roman" panose="02020603050405020304" pitchFamily="18" charset="0"/>
                    <a:ea typeface="仿宋_GB2312" pitchFamily="49" charset="-122"/>
                  </a:rPr>
                  <a:t>&gt;</a:t>
                </a:r>
                <a:r>
                  <a:rPr lang="en-US" altLang="zh-CN" sz="2400" i="1" dirty="0">
                    <a:solidFill>
                      <a:srgbClr val="FF0000"/>
                    </a:solidFill>
                    <a:latin typeface="Times New Roman" panose="02020603050405020304" pitchFamily="18" charset="0"/>
                    <a:ea typeface="仿宋_GB2312" pitchFamily="49" charset="-122"/>
                  </a:rPr>
                  <a:t>a</a:t>
                </a:r>
                <a:r>
                  <a:rPr lang="en-US" altLang="zh-CN" sz="2400" dirty="0">
                    <a:solidFill>
                      <a:srgbClr val="FF0000"/>
                    </a:solidFill>
                    <a:latin typeface="Times New Roman" panose="02020603050405020304" pitchFamily="18" charset="0"/>
                    <a:ea typeface="仿宋_GB2312" pitchFamily="49" charset="-122"/>
                  </a:rPr>
                  <a:t>}</a:t>
                </a:r>
                <a:r>
                  <a:rPr lang="en-US" altLang="zh-CN" sz="2400" dirty="0">
                    <a:solidFill>
                      <a:srgbClr val="FF0000"/>
                    </a:solidFill>
                    <a:ea typeface="Cambria Math" panose="02040503050406030204" pitchFamily="18" charset="0"/>
                  </a:rPr>
                  <a:t> </a:t>
                </a: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m:t>
                    </m:r>
                  </m:oMath>
                </a14:m>
                <a:r>
                  <a:rPr lang="en-US" altLang="zh-CN" sz="2400" dirty="0">
                    <a:solidFill>
                      <a:srgbClr val="FF0000"/>
                    </a:solidFill>
                    <a:latin typeface="Times New Roman" panose="02020603050405020304" pitchFamily="18" charset="0"/>
                    <a:ea typeface="仿宋_GB2312" pitchFamily="49" charset="-122"/>
                  </a:rPr>
                  <a:t>{</a:t>
                </a:r>
                <a:r>
                  <a:rPr lang="en-US" altLang="zh-CN" sz="2400" i="1" dirty="0" err="1">
                    <a:solidFill>
                      <a:srgbClr val="FF0000"/>
                    </a:solidFill>
                    <a:latin typeface="Times New Roman" panose="02020603050405020304" pitchFamily="18" charset="0"/>
                    <a:ea typeface="仿宋_GB2312" pitchFamily="49" charset="-122"/>
                  </a:rPr>
                  <a:t>x</a:t>
                </a:r>
                <a:r>
                  <a:rPr lang="en-US" altLang="zh-CN" sz="2400" dirty="0" err="1">
                    <a:solidFill>
                      <a:srgbClr val="FF0000"/>
                    </a:solidFill>
                    <a:latin typeface="Times New Roman" panose="02020603050405020304" pitchFamily="18" charset="0"/>
                    <a:ea typeface="仿宋_GB2312" pitchFamily="49" charset="-122"/>
                  </a:rPr>
                  <a:t>|</a:t>
                </a:r>
                <a:r>
                  <a:rPr lang="en-US" altLang="zh-CN" sz="2400" i="1" dirty="0" err="1">
                    <a:solidFill>
                      <a:srgbClr val="FF0000"/>
                    </a:solidFill>
                    <a:latin typeface="Times New Roman" panose="02020603050405020304" pitchFamily="18" charset="0"/>
                    <a:ea typeface="仿宋_GB2312" pitchFamily="49" charset="-122"/>
                  </a:rPr>
                  <a:t>x</a:t>
                </a:r>
                <a:r>
                  <a:rPr lang="en-US" altLang="zh-CN" sz="2400" dirty="0">
                    <a:solidFill>
                      <a:srgbClr val="FF0000"/>
                    </a:solidFill>
                    <a:latin typeface="Times New Roman" panose="02020603050405020304" pitchFamily="18" charset="0"/>
                    <a:ea typeface="仿宋_GB2312" pitchFamily="49" charset="-122"/>
                  </a:rPr>
                  <a:t>&lt;</a:t>
                </a:r>
                <a:r>
                  <a:rPr lang="zh-CN" altLang="zh-CN" sz="2400" dirty="0">
                    <a:solidFill>
                      <a:srgbClr val="FF0000"/>
                    </a:solidFill>
                    <a:latin typeface="Times New Roman" panose="02020603050405020304" pitchFamily="18" charset="0"/>
                    <a:ea typeface="仿宋_GB2312" pitchFamily="49" charset="-122"/>
                  </a:rPr>
                  <a:t>－</a:t>
                </a:r>
                <a:r>
                  <a:rPr lang="en-US" altLang="zh-CN" sz="2400" dirty="0">
                    <a:solidFill>
                      <a:srgbClr val="FF0000"/>
                    </a:solidFill>
                    <a:latin typeface="Times New Roman" panose="02020603050405020304" pitchFamily="18" charset="0"/>
                    <a:ea typeface="仿宋_GB2312" pitchFamily="49" charset="-122"/>
                  </a:rPr>
                  <a:t>3</a:t>
                </a:r>
                <a:r>
                  <a:rPr lang="zh-CN" altLang="zh-CN" sz="2400" dirty="0">
                    <a:solidFill>
                      <a:srgbClr val="FF0000"/>
                    </a:solidFill>
                    <a:latin typeface="Times New Roman" panose="02020603050405020304" pitchFamily="18" charset="0"/>
                    <a:ea typeface="仿宋_GB2312" pitchFamily="49" charset="-122"/>
                  </a:rPr>
                  <a:t>或</a:t>
                </a:r>
                <a:r>
                  <a:rPr lang="en-US" altLang="zh-CN" sz="2400" i="1" dirty="0">
                    <a:solidFill>
                      <a:srgbClr val="FF0000"/>
                    </a:solidFill>
                    <a:latin typeface="Times New Roman" panose="02020603050405020304" pitchFamily="18" charset="0"/>
                    <a:ea typeface="仿宋_GB2312" pitchFamily="49" charset="-122"/>
                  </a:rPr>
                  <a:t>x</a:t>
                </a:r>
                <a:r>
                  <a:rPr lang="en-US" altLang="zh-CN" sz="2400" dirty="0">
                    <a:solidFill>
                      <a:srgbClr val="FF0000"/>
                    </a:solidFill>
                    <a:latin typeface="Times New Roman" panose="02020603050405020304" pitchFamily="18" charset="0"/>
                    <a:ea typeface="仿宋_GB2312" pitchFamily="49" charset="-122"/>
                  </a:rPr>
                  <a:t>&gt;1}</a:t>
                </a:r>
                <a:r>
                  <a:rPr lang="zh-CN" altLang="zh-CN" sz="2400" dirty="0">
                    <a:solidFill>
                      <a:srgbClr val="FF0000"/>
                    </a:solidFill>
                    <a:latin typeface="Times New Roman" panose="02020603050405020304" pitchFamily="18" charset="0"/>
                    <a:ea typeface="仿宋_GB2312" pitchFamily="49" charset="-122"/>
                  </a:rPr>
                  <a:t>，</a:t>
                </a:r>
                <a:r>
                  <a:rPr lang="en-US" altLang="zh-CN" sz="2400" dirty="0">
                    <a:solidFill>
                      <a:srgbClr val="FF0000"/>
                    </a:solidFill>
                    <a:latin typeface="宋体" panose="02010600030101010101" pitchFamily="2" charset="-122"/>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a</a:t>
                </a:r>
                <a:r>
                  <a:rPr lang="en-US" altLang="zh-CN" sz="2400" dirty="0">
                    <a:solidFill>
                      <a:srgbClr val="FF0000"/>
                    </a:solidFill>
                    <a:latin typeface="宋体" panose="0201060003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仿宋_GB2312" pitchFamily="49" charset="-122"/>
                  </a:rPr>
                  <a:t>1.</a:t>
                </a:r>
                <a:endParaRPr lang="zh-CN" altLang="zh-CN" sz="1000" dirty="0">
                  <a:solidFill>
                    <a:srgbClr val="FF0000"/>
                  </a:solidFill>
                  <a:latin typeface="宋体" panose="02010600030101010101" pitchFamily="2" charset="-122"/>
                  <a:cs typeface="Courier New" panose="02070309020205020404" pitchFamily="49" charset="0"/>
                </a:endParaRPr>
              </a:p>
              <a:p>
                <a:pPr eaLnBrk="1" hangingPunct="1">
                  <a:lnSpc>
                    <a:spcPct val="150000"/>
                  </a:lnSpc>
                </a:pPr>
                <a:r>
                  <a:rPr lang="en-US" altLang="zh-CN" sz="2400" dirty="0">
                    <a:solidFill>
                      <a:srgbClr val="FF0000"/>
                    </a:solidFill>
                    <a:latin typeface="宋体" panose="02010600030101010101" pitchFamily="2" charset="-122"/>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a</a:t>
                </a:r>
                <a:r>
                  <a:rPr lang="zh-CN" altLang="zh-CN" sz="2400" dirty="0">
                    <a:solidFill>
                      <a:srgbClr val="FF0000"/>
                    </a:solidFill>
                    <a:latin typeface="Times New Roman" panose="02020603050405020304" pitchFamily="18" charset="0"/>
                    <a:ea typeface="仿宋_GB2312" pitchFamily="49" charset="-122"/>
                  </a:rPr>
                  <a:t>的取值范围是</a:t>
                </a:r>
                <a:r>
                  <a:rPr lang="en-US" altLang="zh-CN" sz="2400" dirty="0">
                    <a:solidFill>
                      <a:srgbClr val="FF0000"/>
                    </a:solidFill>
                    <a:latin typeface="Times New Roman" panose="02020603050405020304" pitchFamily="18" charset="0"/>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a</a:t>
                </a:r>
                <a:r>
                  <a:rPr lang="en-US" altLang="zh-CN" sz="2400" dirty="0">
                    <a:solidFill>
                      <a:srgbClr val="FF0000"/>
                    </a:solidFill>
                    <a:latin typeface="Times New Roman" panose="02020603050405020304" pitchFamily="18" charset="0"/>
                    <a:ea typeface="仿宋_GB2312" pitchFamily="49" charset="-122"/>
                  </a:rPr>
                  <a:t>|</a:t>
                </a:r>
                <a:r>
                  <a:rPr lang="en-US" altLang="zh-CN" sz="2400" i="1" dirty="0">
                    <a:solidFill>
                      <a:srgbClr val="FF0000"/>
                    </a:solidFill>
                    <a:latin typeface="Times New Roman" panose="02020603050405020304" pitchFamily="18" charset="0"/>
                    <a:ea typeface="仿宋_GB2312" pitchFamily="49" charset="-122"/>
                  </a:rPr>
                  <a:t>a</a:t>
                </a:r>
                <a:r>
                  <a:rPr lang="en-US" altLang="zh-CN" sz="2400" dirty="0">
                    <a:solidFill>
                      <a:srgbClr val="FF0000"/>
                    </a:solidFill>
                    <a:latin typeface="宋体" panose="0201060003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仿宋_GB2312" pitchFamily="49" charset="-122"/>
                  </a:rPr>
                  <a:t>1}.</a:t>
                </a:r>
                <a:endParaRPr lang="zh-CN" altLang="zh-CN" sz="1000" dirty="0">
                  <a:solidFill>
                    <a:srgbClr val="FF0000"/>
                  </a:solidFill>
                  <a:latin typeface="宋体" panose="02010600030101010101" pitchFamily="2" charset="-122"/>
                  <a:cs typeface="Courier New" panose="02070309020205020404" pitchFamily="49" charset="0"/>
                </a:endParaRPr>
              </a:p>
            </p:txBody>
          </p:sp>
        </mc:Choice>
        <mc:Fallback xmlns="">
          <p:sp>
            <p:nvSpPr>
              <p:cNvPr id="4" name="矩形 1">
                <a:extLst>
                  <a:ext uri="{FF2B5EF4-FFF2-40B4-BE49-F238E27FC236}">
                    <a16:creationId xmlns:a16="http://schemas.microsoft.com/office/drawing/2014/main" id="{47D1D983-251B-211C-3ABB-BF5AE1D1BDBD}"/>
                  </a:ext>
                </a:extLst>
              </p:cNvPr>
              <p:cNvSpPr>
                <a:spLocks noRot="1" noChangeAspect="1" noMove="1" noResize="1" noEditPoints="1" noAdjustHandles="1" noChangeArrowheads="1" noChangeShapeType="1" noTextEdit="1"/>
              </p:cNvSpPr>
              <p:nvPr/>
            </p:nvSpPr>
            <p:spPr bwMode="auto">
              <a:xfrm>
                <a:off x="811213" y="3027363"/>
                <a:ext cx="10864850" cy="2862262"/>
              </a:xfrm>
              <a:prstGeom prst="rect">
                <a:avLst/>
              </a:prstGeom>
              <a:blipFill>
                <a:blip r:embed="rId3"/>
                <a:stretch>
                  <a:fillRect l="-817" b="-17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65621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661035" y="808355"/>
                <a:ext cx="10612755" cy="3969385"/>
              </a:xfrm>
              <a:prstGeom prst="rect">
                <a:avLst/>
              </a:prstGeom>
              <a:noFill/>
            </p:spPr>
            <p:txBody>
              <a:bodyPr wrap="square" rtlCol="0">
                <a:spAutoFit/>
              </a:bodyPr>
              <a:lstStyle/>
              <a:p>
                <a:pPr>
                  <a:lnSpc>
                    <a:spcPct val="150000"/>
                  </a:lnSpc>
                </a:pPr>
                <a:r>
                  <a:rPr lang="zh-CN" altLang="en-US" sz="2400" b="1" dirty="0">
                    <a:solidFill>
                      <a:schemeClr val="tx1"/>
                    </a:solidFill>
                    <a:latin typeface="宋体" panose="02010600030101010101" pitchFamily="2" charset="-122"/>
                    <a:ea typeface="宋体" panose="02010600030101010101" pitchFamily="2" charset="-122"/>
                  </a:rPr>
                  <a:t>方法技巧：</a:t>
                </a:r>
              </a:p>
              <a:p>
                <a:pPr>
                  <a:lnSpc>
                    <a:spcPct val="150000"/>
                  </a:lnSpc>
                </a:pPr>
                <a:r>
                  <a:rPr lang="zh-CN" altLang="en-US" sz="2400" b="1" dirty="0">
                    <a:solidFill>
                      <a:schemeClr val="tx1"/>
                    </a:solidFill>
                    <a:latin typeface="宋体" panose="02010600030101010101" pitchFamily="2" charset="-122"/>
                    <a:ea typeface="宋体" panose="02010600030101010101" pitchFamily="2" charset="-122"/>
                    <a:sym typeface="+mn-ea"/>
                  </a:rPr>
                  <a:t>利用充分条件与必要条件求参数的取值范围问题，常用集合法求解，其步骤如下：</a:t>
                </a:r>
              </a:p>
              <a:p>
                <a:pPr>
                  <a:lnSpc>
                    <a:spcPct val="150000"/>
                  </a:lnSpc>
                </a:pPr>
                <a:r>
                  <a:rPr lang="en-US" altLang="zh-CN" sz="2400" b="1" dirty="0">
                    <a:solidFill>
                      <a:schemeClr val="tx1"/>
                    </a:solidFill>
                    <a:latin typeface="宋体" panose="02010600030101010101" pitchFamily="2" charset="-122"/>
                    <a:ea typeface="宋体" panose="02010600030101010101" pitchFamily="2" charset="-122"/>
                    <a:sym typeface="+mn-ea"/>
                  </a:rPr>
                  <a:t>(1)</a:t>
                </a:r>
                <a:r>
                  <a:rPr lang="zh-CN" altLang="en-US" sz="2400" b="1" dirty="0">
                    <a:solidFill>
                      <a:schemeClr val="tx1"/>
                    </a:solidFill>
                    <a:latin typeface="宋体" panose="02010600030101010101" pitchFamily="2" charset="-122"/>
                    <a:ea typeface="宋体" panose="02010600030101010101" pitchFamily="2" charset="-122"/>
                    <a:sym typeface="+mn-ea"/>
                  </a:rPr>
                  <a:t>化简集合</a:t>
                </a:r>
                <a14:m>
                  <m:oMath xmlns:m="http://schemas.openxmlformats.org/officeDocument/2006/math">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𝐴</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𝑥</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𝑝</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𝑥</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m:t>
                    </m:r>
                  </m:oMath>
                </a14:m>
                <a:r>
                  <a:rPr lang="zh-CN" altLang="en-US" sz="2400" b="1" dirty="0">
                    <a:solidFill>
                      <a:schemeClr val="tx1"/>
                    </a:solidFill>
                    <a:latin typeface="宋体" panose="02010600030101010101" pitchFamily="2" charset="-122"/>
                    <a:ea typeface="宋体" panose="02010600030101010101" pitchFamily="2" charset="-122"/>
                    <a:sym typeface="+mn-ea"/>
                  </a:rPr>
                  <a:t>和</a:t>
                </a:r>
                <a14:m>
                  <m:oMath xmlns:m="http://schemas.openxmlformats.org/officeDocument/2006/math">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𝐵</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𝑥</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𝑞</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𝑥</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m:t>
                    </m:r>
                  </m:oMath>
                </a14:m>
                <a:r>
                  <a:rPr lang="zh-CN" sz="2400" b="1" dirty="0">
                    <a:solidFill>
                      <a:schemeClr val="tx1"/>
                    </a:solidFill>
                    <a:latin typeface="宋体" panose="02010600030101010101" pitchFamily="2" charset="-122"/>
                    <a:ea typeface="宋体" panose="02010600030101010101" pitchFamily="2" charset="-122"/>
                    <a:sym typeface="+mn-ea"/>
                  </a:rPr>
                  <a:t>；</a:t>
                </a:r>
              </a:p>
              <a:p>
                <a:pPr>
                  <a:lnSpc>
                    <a:spcPct val="150000"/>
                  </a:lnSpc>
                </a:pPr>
                <a:r>
                  <a:rPr lang="en-US" altLang="zh-CN" sz="2400" b="1" dirty="0">
                    <a:solidFill>
                      <a:schemeClr val="tx1"/>
                    </a:solidFill>
                    <a:latin typeface="宋体" panose="02010600030101010101" pitchFamily="2" charset="-122"/>
                    <a:ea typeface="宋体" panose="02010600030101010101" pitchFamily="2" charset="-122"/>
                    <a:sym typeface="+mn-ea"/>
                  </a:rPr>
                  <a:t>(2)</a:t>
                </a:r>
                <a:r>
                  <a:rPr lang="zh-CN" altLang="en-US" sz="2400" b="1" dirty="0">
                    <a:solidFill>
                      <a:schemeClr val="tx1"/>
                    </a:solidFill>
                    <a:latin typeface="宋体" panose="02010600030101010101" pitchFamily="2" charset="-122"/>
                    <a:ea typeface="宋体" panose="02010600030101010101" pitchFamily="2" charset="-122"/>
                    <a:sym typeface="+mn-ea"/>
                  </a:rPr>
                  <a:t>根据</a:t>
                </a:r>
                <a14:m>
                  <m:oMath xmlns:m="http://schemas.openxmlformats.org/officeDocument/2006/math">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与</a:t>
                </a:r>
                <a14:m>
                  <m:oMath xmlns:m="http://schemas.openxmlformats.org/officeDocument/2006/math">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𝑞</m:t>
                    </m:r>
                  </m:oMath>
                </a14:m>
                <a:r>
                  <a:rPr lang="zh-CN" sz="2400" b="1" dirty="0">
                    <a:solidFill>
                      <a:schemeClr val="tx1"/>
                    </a:solidFill>
                    <a:latin typeface="宋体" panose="02010600030101010101" pitchFamily="2" charset="-122"/>
                    <a:ea typeface="宋体" panose="02010600030101010101" pitchFamily="2" charset="-122"/>
                    <a:sym typeface="+mn-ea"/>
                  </a:rPr>
                  <a:t>的关系</a:t>
                </a:r>
                <a:r>
                  <a:rPr lang="en-US" altLang="zh-CN" sz="2400" b="1" dirty="0">
                    <a:solidFill>
                      <a:schemeClr val="tx1"/>
                    </a:solidFill>
                    <a:latin typeface="宋体" panose="02010600030101010101" pitchFamily="2" charset="-122"/>
                    <a:ea typeface="宋体" panose="02010600030101010101" pitchFamily="2" charset="-122"/>
                    <a:sym typeface="+mn-ea"/>
                  </a:rPr>
                  <a:t>(</a:t>
                </a:r>
                <a:r>
                  <a:rPr lang="zh-CN" altLang="en-US" sz="2400" b="1" dirty="0">
                    <a:solidFill>
                      <a:schemeClr val="tx1"/>
                    </a:solidFill>
                    <a:latin typeface="宋体" panose="02010600030101010101" pitchFamily="2" charset="-122"/>
                    <a:ea typeface="宋体" panose="02010600030101010101" pitchFamily="2" charset="-122"/>
                    <a:sym typeface="+mn-ea"/>
                  </a:rPr>
                  <a:t>充分条件、必要条件等</a:t>
                </a:r>
                <a:r>
                  <a:rPr lang="en-US" altLang="zh-CN" sz="2400" b="1" dirty="0">
                    <a:solidFill>
                      <a:schemeClr val="tx1"/>
                    </a:solidFill>
                    <a:latin typeface="宋体" panose="02010600030101010101" pitchFamily="2" charset="-122"/>
                    <a:ea typeface="宋体" panose="02010600030101010101" pitchFamily="2" charset="-122"/>
                    <a:sym typeface="+mn-ea"/>
                  </a:rPr>
                  <a:t>)</a:t>
                </a:r>
                <a:r>
                  <a:rPr lang="zh-CN" altLang="en-US" sz="2400" b="1" dirty="0">
                    <a:solidFill>
                      <a:schemeClr val="tx1"/>
                    </a:solidFill>
                    <a:latin typeface="宋体" panose="02010600030101010101" pitchFamily="2" charset="-122"/>
                    <a:ea typeface="宋体" panose="02010600030101010101" pitchFamily="2" charset="-122"/>
                    <a:sym typeface="+mn-ea"/>
                  </a:rPr>
                  <a:t>，得出集合</a:t>
                </a:r>
                <a14:m>
                  <m:oMath xmlns:m="http://schemas.openxmlformats.org/officeDocument/2006/math">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𝐴</m:t>
                    </m:r>
                  </m:oMath>
                </a14:m>
                <a:r>
                  <a:rPr lang="zh-CN" altLang="en-US" sz="2400" b="1" dirty="0">
                    <a:solidFill>
                      <a:schemeClr val="tx1"/>
                    </a:solidFill>
                    <a:latin typeface="宋体" panose="02010600030101010101" pitchFamily="2" charset="-122"/>
                    <a:ea typeface="宋体" panose="02010600030101010101" pitchFamily="2" charset="-122"/>
                    <a:sym typeface="+mn-ea"/>
                  </a:rPr>
                  <a:t>与</a:t>
                </a:r>
                <a14:m>
                  <m:oMath xmlns:m="http://schemas.openxmlformats.org/officeDocument/2006/math">
                    <m:r>
                      <a:rPr lang="en-US" altLang="zh-CN" sz="2400" i="1">
                        <a:solidFill>
                          <a:schemeClr val="tx1"/>
                        </a:solidFill>
                        <a:latin typeface="Cambria Math" panose="02040503050406030204" charset="0"/>
                        <a:ea typeface="宋体" panose="02010600030101010101" pitchFamily="2" charset="-122"/>
                        <a:cs typeface="Cambria Math" panose="02040503050406030204" charset="0"/>
                        <a:sym typeface="+mn-ea"/>
                      </a:rPr>
                      <m:t>𝐵</m:t>
                    </m:r>
                  </m:oMath>
                </a14:m>
                <a:r>
                  <a:rPr lang="zh-CN" altLang="en-US" sz="2400" b="1" dirty="0">
                    <a:solidFill>
                      <a:schemeClr val="tx1"/>
                    </a:solidFill>
                    <a:latin typeface="宋体" panose="02010600030101010101" pitchFamily="2" charset="-122"/>
                    <a:ea typeface="宋体" panose="02010600030101010101" pitchFamily="2" charset="-122"/>
                    <a:sym typeface="+mn-ea"/>
                  </a:rPr>
                  <a:t>之间的</a:t>
                </a:r>
                <a:r>
                  <a:rPr lang="zh-CN" altLang="en-US" sz="2400" b="1" dirty="0">
                    <a:solidFill>
                      <a:srgbClr val="FF0000"/>
                    </a:solidFill>
                    <a:latin typeface="宋体" panose="02010600030101010101" pitchFamily="2" charset="-122"/>
                    <a:ea typeface="宋体" panose="02010600030101010101" pitchFamily="2" charset="-122"/>
                    <a:sym typeface="+mn-ea"/>
                  </a:rPr>
                  <a:t>包含关系</a:t>
                </a:r>
                <a:r>
                  <a:rPr lang="zh-CN" altLang="en-US" sz="2400" b="1" dirty="0">
                    <a:solidFill>
                      <a:schemeClr val="tx1"/>
                    </a:solidFill>
                    <a:latin typeface="宋体" panose="02010600030101010101" pitchFamily="2" charset="-122"/>
                    <a:ea typeface="宋体" panose="02010600030101010101" pitchFamily="2" charset="-122"/>
                    <a:sym typeface="+mn-ea"/>
                  </a:rPr>
                  <a:t>；</a:t>
                </a:r>
                <a:endParaRPr lang="en-US" altLang="zh-CN" sz="2400" b="1" dirty="0">
                  <a:solidFill>
                    <a:schemeClr val="tx1"/>
                  </a:solidFill>
                  <a:latin typeface="宋体" panose="02010600030101010101" pitchFamily="2" charset="-122"/>
                  <a:ea typeface="宋体" panose="02010600030101010101" pitchFamily="2" charset="-122"/>
                  <a:sym typeface="+mn-ea"/>
                </a:endParaRPr>
              </a:p>
              <a:p>
                <a:pPr>
                  <a:lnSpc>
                    <a:spcPct val="150000"/>
                  </a:lnSpc>
                </a:pPr>
                <a:r>
                  <a:rPr lang="en-US" altLang="zh-CN" sz="2400" b="1" dirty="0">
                    <a:solidFill>
                      <a:schemeClr val="tx1"/>
                    </a:solidFill>
                    <a:latin typeface="宋体" panose="02010600030101010101" pitchFamily="2" charset="-122"/>
                    <a:ea typeface="宋体" panose="02010600030101010101" pitchFamily="2" charset="-122"/>
                    <a:sym typeface="+mn-ea"/>
                  </a:rPr>
                  <a:t>(3)</a:t>
                </a:r>
                <a:r>
                  <a:rPr lang="zh-CN" sz="2400" b="1" dirty="0">
                    <a:solidFill>
                      <a:schemeClr val="tx1"/>
                    </a:solidFill>
                    <a:latin typeface="宋体" panose="02010600030101010101" pitchFamily="2" charset="-122"/>
                    <a:ea typeface="宋体" panose="02010600030101010101" pitchFamily="2" charset="-122"/>
                    <a:sym typeface="+mn-ea"/>
                  </a:rPr>
                  <a:t>列出相关不等式</a:t>
                </a:r>
                <a:r>
                  <a:rPr lang="en-US" altLang="zh-CN" sz="2400" b="1" dirty="0">
                    <a:solidFill>
                      <a:schemeClr val="tx1"/>
                    </a:solidFill>
                    <a:latin typeface="宋体" panose="02010600030101010101" pitchFamily="2" charset="-122"/>
                    <a:ea typeface="宋体" panose="02010600030101010101" pitchFamily="2" charset="-122"/>
                    <a:sym typeface="+mn-ea"/>
                  </a:rPr>
                  <a:t>(</a:t>
                </a:r>
                <a:r>
                  <a:rPr lang="zh-CN" altLang="en-US" sz="2400" b="1" dirty="0">
                    <a:solidFill>
                      <a:schemeClr val="tx1"/>
                    </a:solidFill>
                    <a:latin typeface="宋体" panose="02010600030101010101" pitchFamily="2" charset="-122"/>
                    <a:ea typeface="宋体" panose="02010600030101010101" pitchFamily="2" charset="-122"/>
                    <a:sym typeface="+mn-ea"/>
                  </a:rPr>
                  <a:t>组</a:t>
                </a:r>
                <a:r>
                  <a:rPr lang="en-US" altLang="zh-CN" sz="2400" b="1" dirty="0">
                    <a:solidFill>
                      <a:schemeClr val="tx1"/>
                    </a:solidFill>
                    <a:latin typeface="宋体" panose="02010600030101010101" pitchFamily="2" charset="-122"/>
                    <a:ea typeface="宋体" panose="02010600030101010101" pitchFamily="2" charset="-122"/>
                    <a:sym typeface="+mn-ea"/>
                  </a:rPr>
                  <a:t>)(</a:t>
                </a:r>
                <a:r>
                  <a:rPr lang="zh-CN" altLang="en-US" sz="2400" b="1" dirty="0">
                    <a:solidFill>
                      <a:schemeClr val="tx1"/>
                    </a:solidFill>
                    <a:latin typeface="宋体" panose="02010600030101010101" pitchFamily="2" charset="-122"/>
                    <a:ea typeface="宋体" panose="02010600030101010101" pitchFamily="2" charset="-122"/>
                    <a:sym typeface="+mn-ea"/>
                  </a:rPr>
                  <a:t>也可借助数轴</a:t>
                </a:r>
                <a:r>
                  <a:rPr lang="en-US" altLang="zh-CN" sz="2400" b="1" dirty="0">
                    <a:solidFill>
                      <a:schemeClr val="tx1"/>
                    </a:solidFill>
                    <a:latin typeface="宋体" panose="02010600030101010101" pitchFamily="2" charset="-122"/>
                    <a:ea typeface="宋体" panose="02010600030101010101" pitchFamily="2" charset="-122"/>
                    <a:sym typeface="+mn-ea"/>
                  </a:rPr>
                  <a:t>)</a:t>
                </a:r>
                <a:r>
                  <a:rPr lang="zh-CN" altLang="en-US" sz="2400" b="1" dirty="0">
                    <a:solidFill>
                      <a:schemeClr val="tx1"/>
                    </a:solidFill>
                    <a:latin typeface="宋体" panose="02010600030101010101" pitchFamily="2" charset="-122"/>
                    <a:ea typeface="宋体" panose="02010600030101010101" pitchFamily="2" charset="-122"/>
                    <a:sym typeface="+mn-ea"/>
                  </a:rPr>
                  <a:t>；</a:t>
                </a:r>
                <a:endParaRPr lang="en-US" sz="2400" b="1" dirty="0">
                  <a:solidFill>
                    <a:schemeClr val="tx1"/>
                  </a:solidFill>
                  <a:latin typeface="宋体" panose="02010600030101010101" pitchFamily="2" charset="-122"/>
                  <a:ea typeface="宋体" panose="02010600030101010101" pitchFamily="2" charset="-122"/>
                  <a:sym typeface="+mn-ea"/>
                </a:endParaRPr>
              </a:p>
              <a:p>
                <a:pPr>
                  <a:lnSpc>
                    <a:spcPct val="150000"/>
                  </a:lnSpc>
                </a:pPr>
                <a:r>
                  <a:rPr lang="en-US" altLang="zh-CN" sz="2400" b="1" dirty="0">
                    <a:solidFill>
                      <a:schemeClr val="tx1"/>
                    </a:solidFill>
                    <a:latin typeface="宋体" panose="02010600030101010101" pitchFamily="2" charset="-122"/>
                    <a:ea typeface="宋体" panose="02010600030101010101" pitchFamily="2" charset="-122"/>
                    <a:sym typeface="+mn-ea"/>
                  </a:rPr>
                  <a:t>(4)</a:t>
                </a:r>
                <a:r>
                  <a:rPr lang="zh-CN" altLang="en-US" sz="2400" b="1" dirty="0">
                    <a:solidFill>
                      <a:schemeClr val="tx1"/>
                    </a:solidFill>
                    <a:latin typeface="宋体" panose="02010600030101010101" pitchFamily="2" charset="-122"/>
                    <a:ea typeface="宋体" panose="02010600030101010101" pitchFamily="2" charset="-122"/>
                    <a:sym typeface="+mn-ea"/>
                  </a:rPr>
                  <a:t>化简，求出参数的取值范围</a:t>
                </a:r>
                <a:r>
                  <a:rPr lang="en-US" altLang="zh-CN" sz="2400" b="1" dirty="0">
                    <a:solidFill>
                      <a:schemeClr val="tx1"/>
                    </a:solidFill>
                    <a:latin typeface="宋体" panose="02010600030101010101" pitchFamily="2" charset="-122"/>
                    <a:ea typeface="宋体" panose="02010600030101010101" pitchFamily="2" charset="-122"/>
                    <a:sym typeface="+mn-ea"/>
                  </a:rPr>
                  <a:t>.</a:t>
                </a:r>
              </a:p>
            </p:txBody>
          </p:sp>
        </mc:Choice>
        <mc:Fallback xmlns="">
          <p:sp>
            <p:nvSpPr>
              <p:cNvPr id="2" name="文本框 1"/>
              <p:cNvSpPr txBox="1">
                <a:spLocks noRot="1" noChangeAspect="1" noMove="1" noResize="1" noEditPoints="1" noAdjustHandles="1" noChangeArrowheads="1" noChangeShapeType="1" noTextEdit="1"/>
              </p:cNvSpPr>
              <p:nvPr/>
            </p:nvSpPr>
            <p:spPr>
              <a:xfrm>
                <a:off x="661035" y="808355"/>
                <a:ext cx="10612755" cy="3969385"/>
              </a:xfrm>
              <a:prstGeom prst="rect">
                <a:avLst/>
              </a:prstGeom>
              <a:blipFill>
                <a:blip r:embed="rId3"/>
                <a:stretch>
                  <a:fillRect l="-836" r="-3823" b="-318"/>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B9FB319B-956F-62FA-7B99-E250E9909AA2}"/>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练习</a:t>
            </a:r>
          </a:p>
        </p:txBody>
      </p:sp>
    </p:spTree>
    <p:custDataLst>
      <p:tags r:id="rId1"/>
    </p:custData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5454869"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课堂小结及作业布置</a:t>
            </a:r>
          </a:p>
        </p:txBody>
      </p:sp>
      <p:grpSp>
        <p:nvGrpSpPr>
          <p:cNvPr id="4" name="组合 3">
            <a:extLst>
              <a:ext uri="{FF2B5EF4-FFF2-40B4-BE49-F238E27FC236}">
                <a16:creationId xmlns:a16="http://schemas.microsoft.com/office/drawing/2014/main" id="{B2136575-CD65-994B-8C82-C51D17561CED}"/>
              </a:ext>
            </a:extLst>
          </p:cNvPr>
          <p:cNvGrpSpPr/>
          <p:nvPr/>
        </p:nvGrpSpPr>
        <p:grpSpPr>
          <a:xfrm>
            <a:off x="155575" y="648335"/>
            <a:ext cx="11856085" cy="3322955"/>
            <a:chOff x="245" y="1021"/>
            <a:chExt cx="18671" cy="5233"/>
          </a:xfrm>
        </p:grpSpPr>
        <p:sp>
          <p:nvSpPr>
            <p:cNvPr id="6" name="文本框 5">
              <a:extLst>
                <a:ext uri="{FF2B5EF4-FFF2-40B4-BE49-F238E27FC236}">
                  <a16:creationId xmlns:a16="http://schemas.microsoft.com/office/drawing/2014/main" id="{B492F417-7B60-9047-7225-00E75A6772C7}"/>
                </a:ext>
              </a:extLst>
            </p:cNvPr>
            <p:cNvSpPr txBox="1"/>
            <p:nvPr/>
          </p:nvSpPr>
          <p:spPr>
            <a:xfrm>
              <a:off x="245" y="1021"/>
              <a:ext cx="18671" cy="5233"/>
            </a:xfrm>
            <a:prstGeom prst="rect">
              <a:avLst/>
            </a:prstGeom>
            <a:noFill/>
          </p:spPr>
          <p:txBody>
            <a:bodyPr wrap="square" rtlCol="0" anchor="t">
              <a:spAutoFit/>
            </a:bodyPr>
            <a:lstStyle/>
            <a:p>
              <a:pPr algn="l" rtl="0" eaLnBrk="1" fontAlgn="auto" latinLnBrk="1" hangingPunct="0">
                <a:lnSpc>
                  <a:spcPct val="150000"/>
                </a:lnSpc>
              </a:pPr>
              <a:r>
                <a:rPr lang="en-US" sz="2800">
                  <a:latin typeface="Times New Roman" panose="02020603050405020304" pitchFamily="18" charset="0"/>
                  <a:ea typeface="楷体" panose="02010609060101010101" charset="-122"/>
                  <a:cs typeface="Times New Roman" panose="02020603050405020304" pitchFamily="18" charset="0"/>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一般地“若</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，则</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”为真命题，是指由</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通过推理可以得出</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p>
            <a:p>
              <a:pPr algn="l" rtl="0" eaLnBrk="1" fontAlgn="auto" latinLnBrk="1" hangingPunct="0">
                <a:lnSpc>
                  <a:spcPct val="150000"/>
                </a:lnSpc>
              </a:pPr>
              <a:r>
                <a:rPr lang="zh-CN" altLang="en-US" sz="2800">
                  <a:latin typeface="Times New Roman" panose="02020603050405020304" pitchFamily="18" charset="0"/>
                  <a:ea typeface="楷体" panose="02010609060101010101" charset="-122"/>
                  <a:cs typeface="Times New Roman" panose="02020603050405020304" pitchFamily="18" charset="0"/>
                  <a:sym typeface="+mn-ea"/>
                </a:rPr>
                <a:t>这时，我们就说，由</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可以推出</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，记作</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，并且说，</a:t>
              </a:r>
              <a:r>
                <a:rPr lang="en-US" altLang="zh-CN" sz="2800" i="1">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是</a:t>
              </a:r>
              <a:r>
                <a:rPr lang="en-US" altLang="zh-CN" sz="2800" i="1">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的充分条件</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800" i="1">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是</a:t>
              </a:r>
              <a:r>
                <a:rPr lang="en-US" altLang="zh-CN" sz="2800" i="1">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的必要条件</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sz="2800">
                <a:latin typeface="Times New Roman" panose="02020603050405020304" pitchFamily="18" charset="0"/>
                <a:ea typeface="楷体" panose="02010609060101010101" charset="-122"/>
                <a:cs typeface="Times New Roman" panose="02020603050405020304" pitchFamily="18" charset="0"/>
              </a:endParaRPr>
            </a:p>
            <a:p>
              <a:pPr algn="l" rtl="0" eaLnBrk="1" fontAlgn="auto" latinLnBrk="1" hangingPunct="0">
                <a:lnSpc>
                  <a:spcPct val="150000"/>
                </a:lnSpc>
              </a:pP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如果“若</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，则</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”为假命题，那么由条件</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不能推出结论</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，记作</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     </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p>
            <a:p>
              <a:pPr algn="l" rtl="0" eaLnBrk="1" fontAlgn="auto" latinLnBrk="1" hangingPunct="0">
                <a:lnSpc>
                  <a:spcPct val="150000"/>
                </a:lnSpc>
              </a:pP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此时，我们就说</a:t>
              </a:r>
              <a:r>
                <a:rPr lang="en-US" altLang="zh-CN" sz="2800" i="1">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不是</a:t>
              </a:r>
              <a:r>
                <a:rPr lang="en-US" altLang="zh-CN" sz="2800" i="1">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solidFill>
                    <a:srgbClr val="0000FE"/>
                  </a:solidFill>
                  <a:latin typeface="Times New Roman" panose="02020603050405020304" pitchFamily="18" charset="0"/>
                  <a:ea typeface="楷体" panose="02010609060101010101" charset="-122"/>
                  <a:cs typeface="Times New Roman" panose="02020603050405020304" pitchFamily="18" charset="0"/>
                  <a:sym typeface="+mn-ea"/>
                </a:rPr>
                <a:t>的充分条件</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800" i="1">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不是</a:t>
              </a:r>
              <a:r>
                <a:rPr lang="en-US" altLang="zh-CN" sz="2800" i="1">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的必要条件</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endParaRPr sz="2800">
                <a:latin typeface="Times New Roman" panose="02020603050405020304" pitchFamily="18" charset="0"/>
                <a:ea typeface="楷体" panose="02010609060101010101" charset="-122"/>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2F9409A8-3942-60D4-BFE3-E1EAA3DCF630}"/>
                </a:ext>
              </a:extLst>
            </p:cNvPr>
            <p:cNvGraphicFramePr>
              <a:graphicFrameLocks noChangeAspect="1"/>
            </p:cNvGraphicFramePr>
            <p:nvPr/>
          </p:nvGraphicFramePr>
          <p:xfrm>
            <a:off x="9837" y="2416"/>
            <a:ext cx="1602" cy="680"/>
          </p:xfrm>
          <a:graphic>
            <a:graphicData uri="http://schemas.openxmlformats.org/presentationml/2006/ole">
              <mc:AlternateContent xmlns:mc="http://schemas.openxmlformats.org/markup-compatibility/2006">
                <mc:Choice xmlns:v="urn:schemas-microsoft-com:vml" Requires="v">
                  <p:oleObj name="Equation" r:id="rId2" imgW="10668000" imgH="3962400" progId="Equation.DSMT4">
                    <p:embed/>
                  </p:oleObj>
                </mc:Choice>
                <mc:Fallback>
                  <p:oleObj name="Equation" r:id="rId2" imgW="10668000" imgH="3962400" progId="Equation.DSMT4">
                    <p:embed/>
                    <p:pic>
                      <p:nvPicPr>
                        <p:cNvPr id="29" name="对象 28"/>
                        <p:cNvPicPr/>
                        <p:nvPr/>
                      </p:nvPicPr>
                      <p:blipFill>
                        <a:blip r:embed="rId3"/>
                        <a:stretch>
                          <a:fillRect/>
                        </a:stretch>
                      </p:blipFill>
                      <p:spPr>
                        <a:xfrm>
                          <a:off x="9837" y="2416"/>
                          <a:ext cx="1602" cy="680"/>
                        </a:xfrm>
                        <a:prstGeom prst="rect">
                          <a:avLst/>
                        </a:prstGeom>
                        <a:noFill/>
                      </p:spPr>
                    </p:pic>
                  </p:oleObj>
                </mc:Fallback>
              </mc:AlternateContent>
            </a:graphicData>
          </a:graphic>
        </p:graphicFrame>
        <p:grpSp>
          <p:nvGrpSpPr>
            <p:cNvPr id="8" name="组合 7">
              <a:extLst>
                <a:ext uri="{FF2B5EF4-FFF2-40B4-BE49-F238E27FC236}">
                  <a16:creationId xmlns:a16="http://schemas.microsoft.com/office/drawing/2014/main" id="{9A17E116-3BE0-C214-E8CC-C7C7D9084C73}"/>
                </a:ext>
              </a:extLst>
            </p:cNvPr>
            <p:cNvGrpSpPr/>
            <p:nvPr/>
          </p:nvGrpSpPr>
          <p:grpSpPr>
            <a:xfrm>
              <a:off x="16271" y="4324"/>
              <a:ext cx="983" cy="919"/>
              <a:chOff x="13410279" y="6922095"/>
              <a:chExt cx="624205" cy="583565"/>
            </a:xfrm>
          </p:grpSpPr>
          <p:sp>
            <p:nvSpPr>
              <p:cNvPr id="9" name="矩形 8">
                <a:extLst>
                  <a:ext uri="{FF2B5EF4-FFF2-40B4-BE49-F238E27FC236}">
                    <a16:creationId xmlns:a16="http://schemas.microsoft.com/office/drawing/2014/main" id="{27751FF6-213F-B550-2EEC-2B683E5F329A}"/>
                  </a:ext>
                </a:extLst>
              </p:cNvPr>
              <p:cNvSpPr/>
              <p:nvPr/>
            </p:nvSpPr>
            <p:spPr>
              <a:xfrm>
                <a:off x="13439446" y="6922095"/>
                <a:ext cx="388013" cy="583565"/>
              </a:xfrm>
              <a:prstGeom prst="rect">
                <a:avLst/>
              </a:prstGeom>
            </p:spPr>
            <p:txBody>
              <a:bodyPr wrap="none">
                <a:spAutoFit/>
              </a:bodyPr>
              <a:lstStyle/>
              <a:p>
                <a:r>
                  <a:rPr lang="en-US" altLang="zh-CN" sz="3200" b="1">
                    <a:latin typeface="Times New Roman" panose="02020603050405020304" pitchFamily="18" charset="0"/>
                    <a:ea typeface="楷体" panose="02010609060101010101" charset="-122"/>
                    <a:cs typeface="Times New Roman" panose="02020603050405020304" pitchFamily="18" charset="0"/>
                  </a:rPr>
                  <a:t>/</a:t>
                </a:r>
              </a:p>
            </p:txBody>
          </p:sp>
          <p:graphicFrame>
            <p:nvGraphicFramePr>
              <p:cNvPr id="10" name="对象 9">
                <a:extLst>
                  <a:ext uri="{FF2B5EF4-FFF2-40B4-BE49-F238E27FC236}">
                    <a16:creationId xmlns:a16="http://schemas.microsoft.com/office/drawing/2014/main" id="{5744EDAD-B428-3ED7-E5BA-393D616A6D23}"/>
                  </a:ext>
                </a:extLst>
              </p:cNvPr>
              <p:cNvGraphicFramePr>
                <a:graphicFrameLocks noChangeAspect="1"/>
              </p:cNvGraphicFramePr>
              <p:nvPr/>
            </p:nvGraphicFramePr>
            <p:xfrm>
              <a:off x="13410279" y="6979880"/>
              <a:ext cx="624205" cy="468630"/>
            </p:xfrm>
            <a:graphic>
              <a:graphicData uri="http://schemas.openxmlformats.org/presentationml/2006/ole">
                <mc:AlternateContent xmlns:mc="http://schemas.openxmlformats.org/markup-compatibility/2006">
                  <mc:Choice xmlns:v="urn:schemas-microsoft-com:vml" Requires="v">
                    <p:oleObj name="Equation" r:id="rId4" imgW="4876800" imgH="3352800" progId="Equation.DSMT4">
                      <p:embed/>
                    </p:oleObj>
                  </mc:Choice>
                  <mc:Fallback>
                    <p:oleObj name="Equation" r:id="rId4" imgW="4876800" imgH="3352800" progId="Equation.DSMT4">
                      <p:embed/>
                      <p:pic>
                        <p:nvPicPr>
                          <p:cNvPr id="18" name="对象 17"/>
                          <p:cNvPicPr/>
                          <p:nvPr/>
                        </p:nvPicPr>
                        <p:blipFill>
                          <a:blip r:embed="rId5"/>
                          <a:stretch>
                            <a:fillRect/>
                          </a:stretch>
                        </p:blipFill>
                        <p:spPr>
                          <a:xfrm>
                            <a:off x="13410279" y="6979880"/>
                            <a:ext cx="624205" cy="468630"/>
                          </a:xfrm>
                          <a:prstGeom prst="rect">
                            <a:avLst/>
                          </a:prstGeom>
                        </p:spPr>
                      </p:pic>
                    </p:oleObj>
                  </mc:Fallback>
                </mc:AlternateContent>
              </a:graphicData>
            </a:graphic>
          </p:graphicFrame>
        </p:grpSp>
      </p:grpSp>
      <p:sp>
        <p:nvSpPr>
          <p:cNvPr id="11" name="矩形 10">
            <a:extLst>
              <a:ext uri="{FF2B5EF4-FFF2-40B4-BE49-F238E27FC236}">
                <a16:creationId xmlns:a16="http://schemas.microsoft.com/office/drawing/2014/main" id="{60850427-7C50-B1B9-3221-53BC5850E1DA}"/>
              </a:ext>
            </a:extLst>
          </p:cNvPr>
          <p:cNvSpPr/>
          <p:nvPr/>
        </p:nvSpPr>
        <p:spPr>
          <a:xfrm>
            <a:off x="277495" y="4199255"/>
            <a:ext cx="11357610" cy="737235"/>
          </a:xfrm>
          <a:prstGeom prst="rect">
            <a:avLst/>
          </a:prstGeom>
        </p:spPr>
        <p:txBody>
          <a:bodyPr wrap="square">
            <a:spAutoFit/>
          </a:bodyPr>
          <a:lstStyle/>
          <a:p>
            <a:pPr fontAlgn="auto">
              <a:lnSpc>
                <a:spcPct val="150000"/>
              </a:lnSpc>
              <a:spcBef>
                <a:spcPct val="0"/>
              </a:spcBef>
              <a:spcAft>
                <a:spcPct val="0"/>
              </a:spcAft>
              <a:defRPr/>
            </a:pPr>
            <a:r>
              <a:rPr lang="zh-CN" altLang="en-US" sz="2800" b="1" dirty="0">
                <a:solidFill>
                  <a:schemeClr val="tx1"/>
                </a:solidFill>
                <a:latin typeface="Times New Roman" panose="02020603050405020304" pitchFamily="18" charset="0"/>
                <a:ea typeface="楷体" panose="02010609060101010101" charset="-122"/>
                <a:cs typeface="Times New Roman" panose="02020603050405020304" pitchFamily="18" charset="0"/>
              </a:rPr>
              <a:t>注：</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的充分条件，也可能</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dirty="0">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的必要条件同时成立．</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5454869"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课堂小结及作业布置</a:t>
            </a:r>
          </a:p>
        </p:txBody>
      </p:sp>
      <p:sp>
        <p:nvSpPr>
          <p:cNvPr id="14" name="TextBox 8">
            <a:extLst>
              <a:ext uri="{FF2B5EF4-FFF2-40B4-BE49-F238E27FC236}">
                <a16:creationId xmlns:a16="http://schemas.microsoft.com/office/drawing/2014/main" id="{528ED234-6D4C-5D59-1936-F6D260967391}"/>
              </a:ext>
            </a:extLst>
          </p:cNvPr>
          <p:cNvSpPr txBox="1"/>
          <p:nvPr/>
        </p:nvSpPr>
        <p:spPr>
          <a:xfrm>
            <a:off x="254000" y="762000"/>
            <a:ext cx="11791950" cy="1770380"/>
          </a:xfrm>
          <a:prstGeom prst="rect">
            <a:avLst/>
          </a:prstGeom>
          <a:noFill/>
        </p:spPr>
        <p:txBody>
          <a:bodyPr wrap="square" rtlCol="0">
            <a:spAutoFit/>
          </a:bodyPr>
          <a:lstStyle/>
          <a:p>
            <a:pPr fontAlgn="auto">
              <a:lnSpc>
                <a:spcPct val="130000"/>
              </a:lnSpc>
            </a:pPr>
            <a:r>
              <a:rPr lang="en-US" altLang="zh-CN" sz="2800">
                <a:latin typeface="Times New Roman" panose="02020603050405020304" pitchFamily="18" charset="0"/>
                <a:ea typeface="楷体" panose="02010609060101010101" charset="-122"/>
                <a:cs typeface="Times New Roman" panose="02020603050405020304" pitchFamily="18" charset="0"/>
              </a:rPr>
              <a:t>        </a:t>
            </a:r>
            <a:r>
              <a:rPr lang="zh-CN" altLang="en-US" sz="2800">
                <a:latin typeface="Times New Roman" panose="02020603050405020304" pitchFamily="18" charset="0"/>
                <a:ea typeface="楷体" panose="02010609060101010101" charset="-122"/>
                <a:cs typeface="Times New Roman" panose="02020603050405020304" pitchFamily="18" charset="0"/>
              </a:rPr>
              <a:t>结论</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的</a:t>
            </a:r>
            <a:r>
              <a:rPr lang="zh-CN" altLang="en-US" sz="2800">
                <a:latin typeface="Times New Roman" panose="02020603050405020304" pitchFamily="18" charset="0"/>
                <a:ea typeface="楷体" panose="02010609060101010101" charset="-122"/>
                <a:cs typeface="Times New Roman" panose="02020603050405020304" pitchFamily="18" charset="0"/>
              </a:rPr>
              <a:t>充分条件</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rPr>
              <a:t>并不唯一，只能说</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的一个充分条件是</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，或说</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是</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的一个充分条件</a:t>
            </a:r>
            <a:r>
              <a:rPr lang="zh-CN" altLang="en-US" sz="2800">
                <a:latin typeface="Times New Roman" panose="02020603050405020304" pitchFamily="18" charset="0"/>
                <a:ea typeface="楷体" panose="02010609060101010101" charset="-122"/>
                <a:cs typeface="Times New Roman" panose="02020603050405020304" pitchFamily="18" charset="0"/>
              </a:rPr>
              <a:t>．</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同理：</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的必要条件也不唯一，只能说</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的一个必要条件</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i="1">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或说</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是</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的一个必要条件．</a:t>
            </a:r>
            <a:endParaRPr lang="en-US" altLang="zh-CN" sz="2800">
              <a:latin typeface="Times New Roman" panose="02020603050405020304" pitchFamily="18" charset="0"/>
              <a:ea typeface="楷体" panose="02010609060101010101" charset="-122"/>
              <a:cs typeface="Times New Roman" panose="02020603050405020304" pitchFamily="18" charset="0"/>
            </a:endParaRPr>
          </a:p>
        </p:txBody>
      </p:sp>
      <p:sp>
        <p:nvSpPr>
          <p:cNvPr id="15" name="矩形 14">
            <a:extLst>
              <a:ext uri="{FF2B5EF4-FFF2-40B4-BE49-F238E27FC236}">
                <a16:creationId xmlns:a16="http://schemas.microsoft.com/office/drawing/2014/main" id="{B00BCD12-5F86-2623-7E34-8354F948AE28}"/>
              </a:ext>
            </a:extLst>
          </p:cNvPr>
          <p:cNvSpPr/>
          <p:nvPr/>
        </p:nvSpPr>
        <p:spPr>
          <a:xfrm>
            <a:off x="278130" y="2844165"/>
            <a:ext cx="11635105" cy="2158365"/>
          </a:xfrm>
          <a:prstGeom prst="rect">
            <a:avLst/>
          </a:prstGeom>
          <a:ln w="31750">
            <a:noFill/>
            <a:prstDash val="dash"/>
          </a:ln>
        </p:spPr>
        <p:txBody>
          <a:bodyPr wrap="square">
            <a:spAutoFit/>
          </a:bodyPr>
          <a:lstStyle/>
          <a:p>
            <a:pPr fontAlgn="auto">
              <a:lnSpc>
                <a:spcPct val="120000"/>
              </a:lnSpc>
              <a:spcBef>
                <a:spcPct val="0"/>
              </a:spcBef>
              <a:spcAft>
                <a:spcPct val="0"/>
              </a:spcAft>
              <a:defRPr/>
            </a:pPr>
            <a:r>
              <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小范围</a:t>
            </a:r>
            <a:r>
              <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推出</a:t>
            </a:r>
            <a:r>
              <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大范围</a:t>
            </a:r>
            <a:r>
              <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如果一个命题中的条件和结论是由一个变量的取值范围构成的，我们在判定充分或必要性的时候就可以看作对两个集合关系的判定设</a:t>
            </a:r>
            <a:r>
              <a:rPr lang="en-US" altLang="zh-CN" sz="2800" b="1" i="1">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对应集合</a:t>
            </a:r>
            <a:r>
              <a:rPr lang="en-US" altLang="zh-CN"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P</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sz="2800" b="1" i="1">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对应集合</a:t>
            </a:r>
            <a:r>
              <a:rPr lang="en-US" altLang="zh-CN"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，若</a:t>
            </a:r>
            <a:r>
              <a:rPr lang="en-US" altLang="zh-CN"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P</a:t>
            </a:r>
            <a:r>
              <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sz="2800" i="1">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Q</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，则</a:t>
            </a:r>
            <a:r>
              <a:rPr lang="en-US" altLang="zh-CN" sz="2800" b="1" i="1">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的充分条件，同时</a:t>
            </a:r>
            <a:r>
              <a:rPr lang="en-US" altLang="zh-CN" sz="2800" b="1" i="1">
                <a:solidFill>
                  <a:schemeClr val="tx1"/>
                </a:solidFill>
                <a:latin typeface="Times New Roman" panose="02020603050405020304" pitchFamily="18" charset="0"/>
                <a:ea typeface="楷体" panose="02010609060101010101" charset="-122"/>
                <a:cs typeface="Times New Roman" panose="02020603050405020304" pitchFamily="18" charset="0"/>
              </a:rPr>
              <a:t>q</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是</a:t>
            </a:r>
            <a:r>
              <a:rPr lang="en-US" altLang="zh-CN" sz="2800" b="1" i="1">
                <a:solidFill>
                  <a:schemeClr val="tx1"/>
                </a:solidFill>
                <a:latin typeface="Times New Roman" panose="02020603050405020304" pitchFamily="18" charset="0"/>
                <a:ea typeface="楷体" panose="02010609060101010101" charset="-122"/>
                <a:cs typeface="Times New Roman" panose="02020603050405020304" pitchFamily="18" charset="0"/>
              </a:rPr>
              <a:t>p</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rPr>
              <a:t>的必要条件．</a:t>
            </a:r>
            <a:endPar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spTree>
    <p:extLst>
      <p:ext uri="{BB962C8B-B14F-4D97-AF65-F5344CB8AC3E}">
        <p14:creationId xmlns:p14="http://schemas.microsoft.com/office/powerpoint/2010/main" val="9441666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226377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节引言</a:t>
            </a:r>
          </a:p>
        </p:txBody>
      </p:sp>
      <p:sp>
        <p:nvSpPr>
          <p:cNvPr id="2" name="文本框 1"/>
          <p:cNvSpPr txBox="1"/>
          <p:nvPr/>
        </p:nvSpPr>
        <p:spPr>
          <a:xfrm>
            <a:off x="-634" y="655320"/>
            <a:ext cx="10944860" cy="5827493"/>
          </a:xfrm>
          <a:prstGeom prst="rect">
            <a:avLst/>
          </a:prstGeom>
          <a:noFill/>
        </p:spPr>
        <p:txBody>
          <a:bodyPr wrap="square" rtlCol="0" anchor="t">
            <a:spAutoFit/>
          </a:bodyPr>
          <a:lstStyle/>
          <a:p>
            <a:pPr indent="720000" fontAlgn="auto">
              <a:lnSpc>
                <a:spcPct val="15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在初中，我们已经对命题有了初步的认识.</a:t>
            </a:r>
          </a:p>
          <a:p>
            <a:pPr indent="720000" fontAlgn="auto">
              <a:lnSpc>
                <a:spcPct val="15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一般地，我们把用语言、符号或式子表达的，可以判断真假的陈述句叫做</a:t>
            </a:r>
            <a:r>
              <a:rPr lang="zh-CN" altLang="en-US"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命题</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.判断为真的语句是真命题，判断为假的语句是假命题.</a:t>
            </a:r>
          </a:p>
          <a:p>
            <a:pPr indent="720000" fontAlgn="auto">
              <a:lnSpc>
                <a:spcPct val="15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中学数学中的许多命题可以写成“若</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，则</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q</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，那么</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q</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”等形式.</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indent="720000" fontAlgn="auto">
              <a:lnSpc>
                <a:spcPct val="15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称为命题的条件，</a:t>
            </a:r>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q</a:t>
            </a:r>
            <a:r>
              <a:rPr lang="zh-CN" altLang="en-US"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称为命题的结论.</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a:p>
            <a:pPr indent="720000" fontAlgn="auto">
              <a:lnSpc>
                <a:spcPct val="15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本节主要讨论这种形式的命题.下面我们将进一步考察“</a:t>
            </a:r>
            <a:r>
              <a:rPr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若</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p</a:t>
            </a:r>
            <a:r>
              <a:rPr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，则</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q</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”形式的命题中</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q</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的关系，学习数学中的三个常用的逻辑用语———</a:t>
            </a:r>
            <a:r>
              <a:rPr lang="zh-CN" altLang="en-US"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充分条件</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必要条件</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和充要条件.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226377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布置作业</a:t>
            </a:r>
          </a:p>
        </p:txBody>
      </p:sp>
      <p:sp>
        <p:nvSpPr>
          <p:cNvPr id="4" name="文本框 3"/>
          <p:cNvSpPr txBox="1"/>
          <p:nvPr>
            <p:custDataLst>
              <p:tags r:id="rId1"/>
            </p:custDataLst>
          </p:nvPr>
        </p:nvSpPr>
        <p:spPr>
          <a:xfrm>
            <a:off x="3048000" y="2767965"/>
            <a:ext cx="6096000" cy="706755"/>
          </a:xfrm>
          <a:prstGeom prst="rect">
            <a:avLst/>
          </a:prstGeom>
          <a:noFill/>
        </p:spPr>
        <p:txBody>
          <a:bodyPr wrap="squar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sym typeface="+mn-ea"/>
              </a:rPr>
              <a:t>课时作业</a:t>
            </a:r>
            <a:r>
              <a:rPr lang="en-US" altLang="zh-CN" sz="4000" b="1" dirty="0">
                <a:solidFill>
                  <a:schemeClr val="accent1"/>
                </a:solidFill>
                <a:effectLst>
                  <a:outerShdw blurRad="38100" dist="25400" dir="5400000" algn="ctr" rotWithShape="0">
                    <a:srgbClr val="6E747A">
                      <a:alpha val="43000"/>
                    </a:srgbClr>
                  </a:outerShdw>
                </a:effectLst>
                <a:sym typeface="+mn-ea"/>
              </a:rPr>
              <a:t>1.4</a:t>
            </a:r>
            <a:r>
              <a:rPr lang="zh-CN" altLang="en-US" sz="4000" b="1" dirty="0">
                <a:solidFill>
                  <a:schemeClr val="accent1"/>
                </a:solidFill>
                <a:effectLst>
                  <a:outerShdw blurRad="38100" dist="25400" dir="5400000" algn="ctr" rotWithShape="0">
                    <a:srgbClr val="6E747A">
                      <a:alpha val="43000"/>
                    </a:srgbClr>
                  </a:outerShdw>
                </a:effectLst>
                <a:sym typeface="+mn-ea"/>
              </a:rPr>
              <a:t>（</a:t>
            </a:r>
            <a:r>
              <a:rPr lang="en-US" altLang="zh-CN" sz="4000" b="1" dirty="0">
                <a:solidFill>
                  <a:schemeClr val="accent1"/>
                </a:solidFill>
                <a:effectLst>
                  <a:outerShdw blurRad="38100" dist="25400" dir="5400000" algn="ctr" rotWithShape="0">
                    <a:srgbClr val="6E747A">
                      <a:alpha val="43000"/>
                    </a:srgbClr>
                  </a:outerShdw>
                </a:effectLst>
                <a:sym typeface="+mn-ea"/>
              </a:rPr>
              <a:t>1</a:t>
            </a:r>
            <a:r>
              <a:rPr lang="zh-CN" altLang="en-US" sz="4000" b="1" dirty="0">
                <a:solidFill>
                  <a:schemeClr val="accent1"/>
                </a:solidFill>
                <a:effectLst>
                  <a:outerShdw blurRad="38100" dist="25400" dir="5400000" algn="ctr" rotWithShape="0">
                    <a:srgbClr val="6E747A">
                      <a:alpha val="43000"/>
                    </a:srgbClr>
                  </a:outerShdw>
                </a:effectLst>
                <a:sym typeface="+mn-ea"/>
              </a:rPr>
              <a:t>）</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 y="0"/>
            <a:ext cx="10372725" cy="655320"/>
          </a:xfrm>
          <a:prstGeom prst="rect">
            <a:avLst/>
          </a:prstGeom>
          <a:noFill/>
        </p:spPr>
        <p:txBody>
          <a:bodyPr wrap="square" rtlCol="0">
            <a:noAutofit/>
          </a:bodyPr>
          <a:lstStyle/>
          <a:p>
            <a:r>
              <a:rPr lang="zh-CN" altLang="en-US" sz="4000" b="1" dirty="0">
                <a:solidFill>
                  <a:schemeClr val="bg1"/>
                </a:solidFill>
                <a:latin typeface="宋体" pitchFamily="2" charset="-122"/>
                <a:ea typeface="宋体" pitchFamily="2" charset="-122"/>
              </a:rPr>
              <a:t>补充 从集合的角度看充分条件和必要条件</a:t>
            </a:r>
          </a:p>
        </p:txBody>
      </p:sp>
    </p:spTree>
    <p:custDataLst>
      <p:tags r:id="rId1"/>
    </p:custDataLst>
    <p:extLst>
      <p:ext uri="{BB962C8B-B14F-4D97-AF65-F5344CB8AC3E}">
        <p14:creationId xmlns:p14="http://schemas.microsoft.com/office/powerpoint/2010/main" val="399943425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谢谢！</a:t>
            </a:r>
          </a:p>
        </p:txBody>
      </p:sp>
      <p:sp>
        <p:nvSpPr>
          <p:cNvPr id="3" name="文本框 2"/>
          <p:cNvSpPr txBox="1"/>
          <p:nvPr/>
        </p:nvSpPr>
        <p:spPr>
          <a:xfrm>
            <a:off x="0" y="0"/>
            <a:ext cx="226377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布置作业</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774065" y="2330450"/>
            <a:ext cx="10000615" cy="2197735"/>
          </a:xfrm>
        </p:spPr>
        <p:txBody>
          <a:bodyPr/>
          <a:lstStyle/>
          <a:p>
            <a:r>
              <a:rPr lang="en-US" altLang="zh-CN">
                <a:latin typeface="宋体" panose="02010600030101010101" pitchFamily="2" charset="-122"/>
                <a:ea typeface="宋体" panose="02010600030101010101" pitchFamily="2" charset="-122"/>
                <a:cs typeface="宋体" panose="02010600030101010101" pitchFamily="2" charset="-122"/>
              </a:rPr>
              <a:t>1.4.1</a:t>
            </a:r>
            <a:r>
              <a:rPr lang="zh-CN" altLang="en-US">
                <a:latin typeface="宋体" panose="02010600030101010101" pitchFamily="2" charset="-122"/>
                <a:ea typeface="宋体" panose="02010600030101010101" pitchFamily="2" charset="-122"/>
                <a:cs typeface="宋体" panose="02010600030101010101" pitchFamily="2" charset="-122"/>
              </a:rPr>
              <a:t>充分条件</a:t>
            </a:r>
            <a:br>
              <a:rPr lang="zh-CN" altLang="en-US">
                <a:latin typeface="宋体" panose="02010600030101010101" pitchFamily="2" charset="-122"/>
                <a:ea typeface="宋体" panose="02010600030101010101" pitchFamily="2" charset="-122"/>
                <a:cs typeface="宋体" panose="02010600030101010101" pitchFamily="2" charset="-122"/>
              </a:rPr>
            </a:br>
            <a:r>
              <a:rPr lang="zh-CN" altLang="en-US">
                <a:latin typeface="宋体" panose="02010600030101010101" pitchFamily="2" charset="-122"/>
                <a:ea typeface="宋体" panose="02010600030101010101" pitchFamily="2" charset="-122"/>
                <a:cs typeface="宋体" panose="02010600030101010101" pitchFamily="2" charset="-122"/>
              </a:rPr>
              <a:t>与必要条件</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29927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新课引入</a:t>
            </a:r>
          </a:p>
        </p:txBody>
      </p:sp>
      <p:graphicFrame>
        <p:nvGraphicFramePr>
          <p:cNvPr id="8" name="对象 7">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0" name="OLE substitute image"/>
                      <p:cNvPicPr/>
                      <p:nvPr/>
                    </p:nvPicPr>
                    <p:blipFill>
                      <a:blip r:embed="rId3"/>
                      <a:stretch>
                        <a:fillRect/>
                      </a:stretch>
                    </p:blipFill>
                    <p:spPr>
                      <a:xfrm>
                        <a:off x="6038850" y="3321050"/>
                        <a:ext cx="114300" cy="215900"/>
                      </a:xfrm>
                      <a:prstGeom prst="rect">
                        <a:avLst/>
                      </a:prstGeom>
                    </p:spPr>
                  </p:pic>
                </p:oleObj>
              </mc:Fallback>
            </mc:AlternateContent>
          </a:graphicData>
        </a:graphic>
      </p:graphicFrame>
      <p:pic>
        <p:nvPicPr>
          <p:cNvPr id="5" name="图片 4"/>
          <p:cNvPicPr>
            <a:picLocks noChangeAspect="1"/>
          </p:cNvPicPr>
          <p:nvPr/>
        </p:nvPicPr>
        <p:blipFill>
          <a:blip r:embed="rId4">
            <a:clrChange>
              <a:clrFrom>
                <a:srgbClr val="FFFFFF">
                  <a:alpha val="100000"/>
                </a:srgbClr>
              </a:clrFrom>
              <a:clrTo>
                <a:srgbClr val="FFFFFF">
                  <a:alpha val="100000"/>
                  <a:alpha val="0"/>
                </a:srgbClr>
              </a:clrTo>
            </a:clrChange>
          </a:blip>
          <a:srcRect l="10652" t="44369" r="9526" b="38522"/>
          <a:stretch>
            <a:fillRect/>
          </a:stretch>
        </p:blipFill>
        <p:spPr>
          <a:xfrm>
            <a:off x="164147" y="769620"/>
            <a:ext cx="11317605" cy="3402965"/>
          </a:xfrm>
          <a:prstGeom prst="rect">
            <a:avLst/>
          </a:prstGeom>
        </p:spPr>
      </p:pic>
      <p:pic>
        <p:nvPicPr>
          <p:cNvPr id="2" name="Picture 2"/>
          <p:cNvPicPr>
            <a:picLocks noChangeAspect="1"/>
          </p:cNvPicPr>
          <p:nvPr/>
        </p:nvPicPr>
        <p:blipFill>
          <a:blip r:embed="rId5"/>
          <a:stretch>
            <a:fillRect/>
          </a:stretch>
        </p:blipFill>
        <p:spPr>
          <a:xfrm flipH="1">
            <a:off x="10414000" y="10452100"/>
            <a:ext cx="0" cy="0"/>
          </a:xfrm>
          <a:prstGeom prst="rect">
            <a:avLst/>
          </a:prstGeom>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EDD1A6F-42EF-9DCE-320C-88B9F6D86CED}"/>
                  </a:ext>
                </a:extLst>
              </p:cNvPr>
              <p:cNvSpPr txBox="1"/>
              <p:nvPr/>
            </p:nvSpPr>
            <p:spPr>
              <a:xfrm>
                <a:off x="598805" y="4098290"/>
                <a:ext cx="10448290" cy="1137684"/>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在命题</a:t>
                </a:r>
                <a:r>
                  <a:rPr lang="en-US" altLang="zh-CN" sz="2400" b="1" dirty="0">
                    <a:latin typeface="宋体" panose="02010600030101010101" pitchFamily="2" charset="-122"/>
                    <a:ea typeface="宋体" panose="02010600030101010101" pitchFamily="2" charset="-122"/>
                    <a:cs typeface="宋体" panose="02010600030101010101" pitchFamily="2" charset="-122"/>
                  </a:rPr>
                  <a:t>(1)(4)</a:t>
                </a:r>
                <a:r>
                  <a:rPr lang="zh-CN" altLang="en-US" sz="2400" b="1" dirty="0">
                    <a:latin typeface="宋体" panose="02010600030101010101" pitchFamily="2" charset="-122"/>
                    <a:ea typeface="宋体" panose="02010600030101010101" pitchFamily="2" charset="-122"/>
                    <a:cs typeface="宋体" panose="02010600030101010101" pitchFamily="2" charset="-122"/>
                  </a:rPr>
                  <a:t>中，由条件</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Cambria Math" panose="02040503050406030204" charset="0"/>
                    <a:ea typeface="宋体" panose="02010600030101010101" pitchFamily="2" charset="-122"/>
                    <a:cs typeface="Cambria Math" panose="02040503050406030204" charset="0"/>
                  </a:rPr>
                  <a:t>通过推理可以得出结论</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oMath>
                </a14:m>
                <a:r>
                  <a:rPr lang="zh-CN" altLang="en-US" sz="2400" dirty="0">
                    <a:latin typeface="Cambria Math" panose="02040503050406030204" charset="0"/>
                    <a:ea typeface="宋体" panose="02010600030101010101" pitchFamily="2" charset="-122"/>
                    <a:cs typeface="Cambria Math" panose="02040503050406030204" charset="0"/>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所以它们是真命题</a:t>
                </a:r>
                <a:r>
                  <a:rPr lang="en-US" altLang="zh-CN" sz="2400" b="1" dirty="0">
                    <a:latin typeface="宋体" panose="02010600030101010101" pitchFamily="2" charset="-122"/>
                    <a:ea typeface="宋体" panose="02010600030101010101" pitchFamily="2" charset="-122"/>
                    <a:cs typeface="宋体" panose="02010600030101010101" pitchFamily="2" charset="-122"/>
                  </a:rPr>
                  <a:t>.</a:t>
                </a:r>
              </a:p>
              <a:p>
                <a:pPr>
                  <a:lnSpc>
                    <a:spcPct val="15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在命题</a:t>
                </a:r>
                <a:r>
                  <a:rPr lang="en-US" altLang="zh-CN" sz="2400" b="1" dirty="0">
                    <a:latin typeface="宋体" panose="02010600030101010101" pitchFamily="2" charset="-122"/>
                    <a:ea typeface="宋体" panose="02010600030101010101" pitchFamily="2" charset="-122"/>
                    <a:cs typeface="宋体" panose="02010600030101010101" pitchFamily="2" charset="-122"/>
                  </a:rPr>
                  <a:t>(2)(3)</a:t>
                </a:r>
                <a:r>
                  <a:rPr lang="zh-CN" altLang="en-US" sz="2400" b="1" dirty="0">
                    <a:latin typeface="宋体" panose="02010600030101010101" pitchFamily="2" charset="-122"/>
                    <a:ea typeface="宋体" panose="02010600030101010101" pitchFamily="2" charset="-122"/>
                    <a:cs typeface="宋体" panose="02010600030101010101" pitchFamily="2" charset="-122"/>
                  </a:rPr>
                  <a:t>中，</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由条件</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Cambria Math" panose="02040503050406030204" charset="0"/>
                    <a:ea typeface="宋体" panose="02010600030101010101" pitchFamily="2" charset="-122"/>
                    <a:cs typeface="Cambria Math" panose="02040503050406030204" charset="0"/>
                    <a:sym typeface="+mn-ea"/>
                  </a:rPr>
                  <a:t>不能得出结论</a:t>
                </a:r>
                <a14:m>
                  <m:oMath xmlns:m="http://schemas.openxmlformats.org/officeDocument/2006/math">
                    <m:r>
                      <a:rPr lang="en-US" sz="2400" i="1">
                        <a:latin typeface="Cambria Math" panose="02040503050406030204" charset="0"/>
                        <a:ea typeface="宋体" panose="02010600030101010101" pitchFamily="2" charset="-122"/>
                        <a:cs typeface="Cambria Math" panose="02040503050406030204" charset="0"/>
                      </a:rPr>
                      <m:t>𝑞</m:t>
                    </m:r>
                  </m:oMath>
                </a14:m>
                <a:r>
                  <a:rPr lang="zh-CN" altLang="en-US" sz="2400" dirty="0">
                    <a:latin typeface="Cambria Math" panose="02040503050406030204" charset="0"/>
                    <a:ea typeface="宋体" panose="02010600030101010101" pitchFamily="2" charset="-122"/>
                    <a:cs typeface="Cambria Math" panose="02040503050406030204" charset="0"/>
                    <a:sym typeface="+mn-ea"/>
                  </a:rPr>
                  <a:t>，</a:t>
                </a:r>
                <a:r>
                  <a:rPr lang="zh-CN" altLang="en-US" sz="2400" b="1" dirty="0">
                    <a:latin typeface="Cambria Math" panose="02040503050406030204" charset="0"/>
                    <a:ea typeface="宋体" panose="02010600030101010101" pitchFamily="2" charset="-122"/>
                    <a:cs typeface="Cambria Math" panose="02040503050406030204" charset="0"/>
                    <a:sym typeface="+mn-ea"/>
                  </a:rPr>
                  <a:t>所以它们是假命题</a:t>
                </a:r>
                <a:r>
                  <a:rPr lang="en-US" altLang="zh-CN" sz="2400" b="1" dirty="0">
                    <a:latin typeface="Cambria Math" panose="02040503050406030204" charset="0"/>
                    <a:ea typeface="宋体" panose="02010600030101010101" pitchFamily="2" charset="-122"/>
                    <a:cs typeface="Cambria Math" panose="02040503050406030204" charset="0"/>
                    <a:sym typeface="+mn-ea"/>
                  </a:rPr>
                  <a:t>.</a:t>
                </a:r>
                <a:endParaRPr lang="zh-CN" altLang="en-US" sz="2400" b="1" dirty="0">
                  <a:latin typeface="Cambria Math" panose="02040503050406030204" charset="0"/>
                  <a:ea typeface="宋体" panose="02010600030101010101" pitchFamily="2" charset="-122"/>
                  <a:cs typeface="Cambria Math" panose="02040503050406030204" charset="0"/>
                </a:endParaRPr>
              </a:p>
            </p:txBody>
          </p:sp>
        </mc:Choice>
        <mc:Fallback xmlns="">
          <p:sp>
            <p:nvSpPr>
              <p:cNvPr id="7" name="文本框 6">
                <a:extLst>
                  <a:ext uri="{FF2B5EF4-FFF2-40B4-BE49-F238E27FC236}">
                    <a16:creationId xmlns:a16="http://schemas.microsoft.com/office/drawing/2014/main" id="{9EDD1A6F-42EF-9DCE-320C-88B9F6D86CED}"/>
                  </a:ext>
                </a:extLst>
              </p:cNvPr>
              <p:cNvSpPr txBox="1">
                <a:spLocks noRot="1" noChangeAspect="1" noMove="1" noResize="1" noEditPoints="1" noAdjustHandles="1" noChangeArrowheads="1" noChangeShapeType="1" noTextEdit="1"/>
              </p:cNvSpPr>
              <p:nvPr/>
            </p:nvSpPr>
            <p:spPr>
              <a:xfrm>
                <a:off x="598805" y="4098290"/>
                <a:ext cx="10448290" cy="1137684"/>
              </a:xfrm>
              <a:prstGeom prst="rect">
                <a:avLst/>
              </a:prstGeom>
              <a:blipFill>
                <a:blip r:embed="rId6"/>
                <a:stretch>
                  <a:fillRect l="-972" b="-10989"/>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D5138B3-7DB1-7E42-3221-E3AF968A258A}"/>
                  </a:ext>
                </a:extLst>
              </p:cNvPr>
              <p:cNvSpPr txBox="1"/>
              <p:nvPr/>
            </p:nvSpPr>
            <p:spPr>
              <a:xfrm>
                <a:off x="582296" y="1027188"/>
                <a:ext cx="9690418" cy="2710422"/>
              </a:xfrm>
              <a:prstGeom prst="rect">
                <a:avLst/>
              </a:prstGeom>
              <a:noFill/>
              <a:ln w="28575">
                <a:solidFill>
                  <a:schemeClr val="accent1">
                    <a:lumMod val="75000"/>
                  </a:schemeClr>
                </a:solidFill>
                <a:prstDash val="solid"/>
              </a:ln>
            </p:spPr>
            <p:txBody>
              <a:bodyPr wrap="square" rtlCol="0">
                <a:spAutoFit/>
              </a:bodyPr>
              <a:lstStyle/>
              <a:p>
                <a:pPr>
                  <a:lnSpc>
                    <a:spcPct val="140000"/>
                  </a:lnSpc>
                </a:pPr>
                <a:r>
                  <a:rPr lang="zh-CN" altLang="en-US" sz="2400" b="1" dirty="0">
                    <a:solidFill>
                      <a:schemeClr val="tx1"/>
                    </a:solidFill>
                    <a:latin typeface="宋体" panose="02010600030101010101" pitchFamily="2" charset="-122"/>
                    <a:ea typeface="宋体" panose="02010600030101010101" pitchFamily="2" charset="-122"/>
                  </a:rPr>
                  <a:t>一般地，</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”为真命题，是指由</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通过推理可以得出</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rPr>
                      <m:t>.</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这时，我们就说，由</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可以推出</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记作</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r>
                      <a:rPr lang="zh-CN" altLang="en-US" sz="2400" b="1">
                        <a:solidFill>
                          <a:schemeClr val="tx1"/>
                        </a:solidFill>
                        <a:latin typeface="Cambria Math" panose="02040503050406030204" charset="0"/>
                        <a:ea typeface="宋体" panose="02010600030101010101" pitchFamily="2" charset="-122"/>
                        <a:cs typeface="Cambria Math" panose="02040503050406030204" charset="0"/>
                      </a:rPr>
                      <m:t>⇒</m:t>
                    </m:r>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并且说</a:t>
                </a:r>
                <a:r>
                  <a:rPr lang="zh-CN" altLang="en-US" sz="2400" dirty="0">
                    <a:solidFill>
                      <a:schemeClr val="tx1"/>
                    </a:solidFill>
                    <a:latin typeface="Cambria Math" panose="02040503050406030204" charset="0"/>
                    <a:ea typeface="宋体" panose="02010600030101010101" pitchFamily="2" charset="-122"/>
                    <a:cs typeface="Cambria Math" panose="02040503050406030204" charset="0"/>
                  </a:rPr>
                  <a:t>，</a:t>
                </a:r>
                <a14:m>
                  <m:oMath xmlns:m="http://schemas.openxmlformats.org/officeDocument/2006/math">
                    <m:r>
                      <a:rPr lang="zh-CN" altLang="en-US" sz="2400" i="1" smtClean="0">
                        <a:solidFill>
                          <a:srgbClr val="C00000"/>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rgbClr val="C00000"/>
                    </a:solidFill>
                    <a:latin typeface="Cambria Math" panose="02040503050406030204" charset="0"/>
                    <a:ea typeface="宋体" panose="02010600030101010101" pitchFamily="2" charset="-122"/>
                    <a:cs typeface="Cambria Math" panose="02040503050406030204" charset="0"/>
                  </a:rPr>
                  <a:t>是</a:t>
                </a:r>
                <a14:m>
                  <m:oMath xmlns:m="http://schemas.openxmlformats.org/officeDocument/2006/math">
                    <m:r>
                      <a:rPr lang="zh-CN" altLang="en-US" sz="2400" i="1">
                        <a:solidFill>
                          <a:srgbClr val="C00000"/>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rgbClr val="C00000"/>
                    </a:solidFill>
                    <a:latin typeface="Cambria Math" panose="02040503050406030204" charset="0"/>
                    <a:ea typeface="宋体" panose="02010600030101010101" pitchFamily="2" charset="-122"/>
                    <a:cs typeface="Cambria Math" panose="02040503050406030204" charset="0"/>
                  </a:rPr>
                  <a:t>的充分条件</a:t>
                </a:r>
                <a:r>
                  <a:rPr lang="en-US" altLang="zh-CN" sz="2400" dirty="0">
                    <a:solidFill>
                      <a:schemeClr val="tx1"/>
                    </a:solidFill>
                    <a:latin typeface="Times New Roman" panose="02020603050405020304" pitchFamily="18" charset="0"/>
                    <a:cs typeface="Times New Roman" panose="02020603050405020304" pitchFamily="18" charset="0"/>
                  </a:rPr>
                  <a:t>(</a:t>
                </a:r>
                <a:r>
                  <a:rPr lang="en" altLang="zh-CN" sz="2400" dirty="0">
                    <a:solidFill>
                      <a:schemeClr val="tx1"/>
                    </a:solidFill>
                    <a:latin typeface="Times New Roman" panose="02020603050405020304" pitchFamily="18" charset="0"/>
                    <a:cs typeface="Times New Roman" panose="02020603050405020304" pitchFamily="18" charset="0"/>
                  </a:rPr>
                  <a:t>suficient condition) </a:t>
                </a:r>
                <a:r>
                  <a:rPr lang="zh-CN" altLang="en" sz="2400" b="1" dirty="0">
                    <a:solidFill>
                      <a:schemeClr val="tx1"/>
                    </a:solidFill>
                    <a:latin typeface="Cambria Math" panose="02040503050406030204" charset="0"/>
                    <a:ea typeface="宋体" panose="02010600030101010101" pitchFamily="2" charset="-122"/>
                    <a:cs typeface="Cambria Math" panose="02040503050406030204" charset="0"/>
                  </a:rPr>
                  <a:t>，</a:t>
                </a:r>
                <a14:m>
                  <m:oMath xmlns:m="http://schemas.openxmlformats.org/officeDocument/2006/math">
                    <m:r>
                      <a:rPr lang="en" sz="2400" i="1" smtClean="0">
                        <a:solidFill>
                          <a:srgbClr val="C00000"/>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zh-CN" altLang="en-US" sz="2400" i="1">
                        <a:solidFill>
                          <a:srgbClr val="C00000"/>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rgbClr val="C00000"/>
                    </a:solidFill>
                    <a:latin typeface="Cambria Math" panose="02040503050406030204" charset="0"/>
                    <a:ea typeface="宋体" panose="02010600030101010101" pitchFamily="2" charset="-122"/>
                    <a:cs typeface="Cambria Math" panose="02040503050406030204" charset="0"/>
                  </a:rPr>
                  <a:t>的必要条件</a:t>
                </a:r>
                <a:r>
                  <a:rPr lang="en-US" altLang="zh-CN" sz="2400" dirty="0">
                    <a:solidFill>
                      <a:schemeClr val="tx1"/>
                    </a:solidFill>
                    <a:latin typeface="Times New Roman" panose="02020603050405020304" pitchFamily="18" charset="0"/>
                    <a:cs typeface="Times New Roman" panose="02020603050405020304" pitchFamily="18" charset="0"/>
                  </a:rPr>
                  <a:t>(</a:t>
                </a:r>
                <a:r>
                  <a:rPr lang="en" altLang="zh-CN" sz="2400" dirty="0">
                    <a:solidFill>
                      <a:schemeClr val="tx1"/>
                    </a:solidFill>
                    <a:latin typeface="Times New Roman" panose="02020603050405020304" pitchFamily="18" charset="0"/>
                    <a:cs typeface="Times New Roman" panose="02020603050405020304" pitchFamily="18" charset="0"/>
                  </a:rPr>
                  <a:t>necesary condition)</a:t>
                </a:r>
                <a:r>
                  <a:rPr lang="en" altLang="zh-CN" sz="2400" b="1" dirty="0">
                    <a:solidFill>
                      <a:schemeClr val="tx1"/>
                    </a:solidFill>
                    <a:latin typeface="Cambria Math" panose="02040503050406030204" charset="0"/>
                    <a:ea typeface="宋体" panose="02010600030101010101" pitchFamily="2" charset="-122"/>
                    <a:cs typeface="Cambria Math" panose="02040503050406030204" charset="0"/>
                  </a:rPr>
                  <a:t>.</a:t>
                </a:r>
              </a:p>
              <a:p>
                <a:pPr algn="l">
                  <a:lnSpc>
                    <a:spcPct val="140000"/>
                  </a:lnSpc>
                </a:pPr>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如果</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则</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”为假命题，那么由条件</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不能推出</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记作</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r>
                      <a:rPr lang="zh-CN" altLang="en-US" sz="2400" b="1">
                        <a:solidFill>
                          <a:schemeClr val="tx1"/>
                        </a:solidFill>
                        <a:latin typeface="Cambria Math" panose="02040503050406030204" charset="0"/>
                        <a:ea typeface="宋体" panose="02010600030101010101" pitchFamily="2" charset="-122"/>
                        <a:cs typeface="Cambria Math" panose="02040503050406030204" charset="0"/>
                      </a:rPr>
                      <m:t>⇏</m:t>
                    </m:r>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r>
                      <a:rPr lang="en-US" altLang="zh-CN" sz="2400" i="1">
                        <a:solidFill>
                          <a:schemeClr val="tx1"/>
                        </a:solidFill>
                        <a:latin typeface="Cambria Math" panose="02040503050406030204" charset="0"/>
                        <a:ea typeface="宋体" panose="02010600030101010101" pitchFamily="2" charset="-122"/>
                        <a:cs typeface="Cambria Math" panose="02040503050406030204" charset="0"/>
                      </a:rPr>
                      <m:t>.</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此时，我们就说</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不</a:t>
                </a:r>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是</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的充分条件，</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不</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zh-CN" alt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的必要条件</a:t>
                </a:r>
                <a:r>
                  <a:rPr lang="en-US" altLang="zh-CN" sz="2400" b="1" dirty="0">
                    <a:solidFill>
                      <a:schemeClr val="tx1"/>
                    </a:solidFill>
                    <a:latin typeface="Cambria Math" panose="02040503050406030204" charset="0"/>
                    <a:ea typeface="宋体" panose="02010600030101010101" pitchFamily="2" charset="-122"/>
                    <a:cs typeface="Cambria Math" panose="02040503050406030204" charset="0"/>
                    <a:sym typeface="+mn-ea"/>
                  </a:rPr>
                  <a:t>.</a:t>
                </a:r>
                <a:endPar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endParaRPr>
              </a:p>
            </p:txBody>
          </p:sp>
        </mc:Choice>
        <mc:Fallback xmlns="">
          <p:sp>
            <p:nvSpPr>
              <p:cNvPr id="5" name="文本框 4">
                <a:extLst>
                  <a:ext uri="{FF2B5EF4-FFF2-40B4-BE49-F238E27FC236}">
                    <a16:creationId xmlns:a16="http://schemas.microsoft.com/office/drawing/2014/main" id="{ED5138B3-7DB1-7E42-3221-E3AF968A258A}"/>
                  </a:ext>
                </a:extLst>
              </p:cNvPr>
              <p:cNvSpPr txBox="1">
                <a:spLocks noRot="1" noChangeAspect="1" noMove="1" noResize="1" noEditPoints="1" noAdjustHandles="1" noChangeArrowheads="1" noChangeShapeType="1" noTextEdit="1"/>
              </p:cNvSpPr>
              <p:nvPr/>
            </p:nvSpPr>
            <p:spPr>
              <a:xfrm>
                <a:off x="582296" y="1027188"/>
                <a:ext cx="9690418" cy="2710422"/>
              </a:xfrm>
              <a:prstGeom prst="rect">
                <a:avLst/>
              </a:prstGeom>
              <a:blipFill>
                <a:blip r:embed="rId2"/>
                <a:stretch>
                  <a:fillRect l="-914" r="-3916" b="-926"/>
                </a:stretch>
              </a:blipFill>
              <a:ln w="28575">
                <a:solidFill>
                  <a:schemeClr val="accent1">
                    <a:lumMod val="75000"/>
                  </a:schemeClr>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929FD4B-B38B-D181-790C-1C7423F7AF22}"/>
                  </a:ext>
                </a:extLst>
              </p:cNvPr>
              <p:cNvSpPr txBox="1"/>
              <p:nvPr/>
            </p:nvSpPr>
            <p:spPr>
              <a:xfrm>
                <a:off x="516890" y="3737610"/>
                <a:ext cx="9755824" cy="1137684"/>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上述命题</a:t>
                </a:r>
                <a:r>
                  <a:rPr lang="en-US" altLang="zh-CN" sz="2400" b="1" dirty="0">
                    <a:latin typeface="宋体" panose="02010600030101010101" pitchFamily="2" charset="-122"/>
                    <a:ea typeface="宋体" panose="02010600030101010101" pitchFamily="2" charset="-122"/>
                    <a:cs typeface="宋体" panose="02010600030101010101" pitchFamily="2" charset="-122"/>
                  </a:rPr>
                  <a:t>(1)(4)</a:t>
                </a:r>
                <a:r>
                  <a:rPr lang="zh-CN" altLang="en-US" sz="2400" b="1" dirty="0">
                    <a:latin typeface="宋体" panose="02010600030101010101" pitchFamily="2" charset="-122"/>
                    <a:ea typeface="宋体" panose="02010600030101010101" pitchFamily="2" charset="-122"/>
                    <a:cs typeface="宋体" panose="02010600030101010101" pitchFamily="2" charset="-122"/>
                  </a:rPr>
                  <a:t>中的</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是</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的充分条件，</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的必要条件，而命题</a:t>
                </a:r>
                <a:r>
                  <a:rPr lang="en-US" altLang="zh-CN" sz="2400" b="1" dirty="0">
                    <a:solidFill>
                      <a:schemeClr val="tx1"/>
                    </a:solidFill>
                    <a:latin typeface="宋体" panose="02010600030101010101" pitchFamily="2" charset="-122"/>
                    <a:ea typeface="宋体" panose="02010600030101010101" pitchFamily="2" charset="-122"/>
                    <a:cs typeface="Cambria Math" panose="02040503050406030204" charset="0"/>
                    <a:sym typeface="+mn-ea"/>
                  </a:rPr>
                  <a:t>(2)(3)</a:t>
                </a:r>
                <a:r>
                  <a:rPr lang="zh-CN" altLang="en-US" sz="2400" b="1" dirty="0">
                    <a:solidFill>
                      <a:schemeClr val="tx1"/>
                    </a:solidFill>
                    <a:latin typeface="宋体" panose="02010600030101010101" pitchFamily="2" charset="-122"/>
                    <a:ea typeface="宋体" panose="02010600030101010101" pitchFamily="2" charset="-122"/>
                    <a:cs typeface="Cambria Math" panose="02040503050406030204" charset="0"/>
                    <a:sym typeface="+mn-ea"/>
                  </a:rPr>
                  <a:t>中的</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不</a:t>
                </a:r>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是</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的充分条件，</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𝑞</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rPr>
                  <a:t>不</a:t>
                </a:r>
                <a:r>
                  <a:rPr 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sz="2400" i="1">
                        <a:solidFill>
                          <a:schemeClr val="tx1"/>
                        </a:solidFill>
                        <a:latin typeface="Cambria Math" panose="02040503050406030204" charset="0"/>
                        <a:ea typeface="宋体" panose="02010600030101010101" pitchFamily="2" charset="-122"/>
                        <a:cs typeface="Cambria Math" panose="02040503050406030204" charset="0"/>
                      </a:rPr>
                      <m:t>𝑝</m:t>
                    </m:r>
                  </m:oMath>
                </a14:m>
                <a:r>
                  <a:rPr lang="zh-CN" altLang="en-US" sz="2400" b="1" dirty="0">
                    <a:solidFill>
                      <a:schemeClr val="tx1"/>
                    </a:solidFill>
                    <a:latin typeface="Cambria Math" panose="02040503050406030204" charset="0"/>
                    <a:ea typeface="宋体" panose="02010600030101010101" pitchFamily="2" charset="-122"/>
                    <a:cs typeface="Cambria Math" panose="02040503050406030204" charset="0"/>
                    <a:sym typeface="+mn-ea"/>
                  </a:rPr>
                  <a:t>的必要条件</a:t>
                </a:r>
                <a:r>
                  <a:rPr lang="en-US" altLang="zh-CN" sz="2400" b="1" dirty="0">
                    <a:solidFill>
                      <a:schemeClr val="tx1"/>
                    </a:solidFill>
                    <a:latin typeface="Cambria Math" panose="02040503050406030204" charset="0"/>
                    <a:ea typeface="宋体" panose="02010600030101010101" pitchFamily="2" charset="-122"/>
                    <a:cs typeface="Cambria Math" panose="02040503050406030204" charset="0"/>
                    <a:sym typeface="+mn-ea"/>
                  </a:rPr>
                  <a:t>.</a:t>
                </a:r>
              </a:p>
            </p:txBody>
          </p:sp>
        </mc:Choice>
        <mc:Fallback xmlns="">
          <p:sp>
            <p:nvSpPr>
              <p:cNvPr id="7" name="文本框 6">
                <a:extLst>
                  <a:ext uri="{FF2B5EF4-FFF2-40B4-BE49-F238E27FC236}">
                    <a16:creationId xmlns:a16="http://schemas.microsoft.com/office/drawing/2014/main" id="{4929FD4B-B38B-D181-790C-1C7423F7AF22}"/>
                  </a:ext>
                </a:extLst>
              </p:cNvPr>
              <p:cNvSpPr txBox="1">
                <a:spLocks noRot="1" noChangeAspect="1" noMove="1" noResize="1" noEditPoints="1" noAdjustHandles="1" noChangeArrowheads="1" noChangeShapeType="1" noTextEdit="1"/>
              </p:cNvSpPr>
              <p:nvPr/>
            </p:nvSpPr>
            <p:spPr>
              <a:xfrm>
                <a:off x="516890" y="3737610"/>
                <a:ext cx="9755824" cy="1137684"/>
              </a:xfrm>
              <a:prstGeom prst="rect">
                <a:avLst/>
              </a:prstGeom>
              <a:blipFill>
                <a:blip r:embed="rId3"/>
                <a:stretch>
                  <a:fillRect l="-910" r="-2601" b="-12222"/>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621855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充分条件与必要条件</a:t>
            </a:r>
          </a:p>
        </p:txBody>
      </p:sp>
      <p:sp>
        <p:nvSpPr>
          <p:cNvPr id="5" name="Shape 120">
            <a:extLst>
              <a:ext uri="{FF2B5EF4-FFF2-40B4-BE49-F238E27FC236}">
                <a16:creationId xmlns:a16="http://schemas.microsoft.com/office/drawing/2014/main" id="{6EF55EE4-B982-28CE-7DEF-E53878EBFDA9}"/>
              </a:ext>
            </a:extLst>
          </p:cNvPr>
          <p:cNvSpPr/>
          <p:nvPr/>
        </p:nvSpPr>
        <p:spPr>
          <a:xfrm>
            <a:off x="3274695" y="873644"/>
            <a:ext cx="6598285" cy="368935"/>
          </a:xfrm>
          <a:prstGeom prst="rect">
            <a:avLst/>
          </a:prstGeom>
          <a:noFill/>
          <a:ln w="12700">
            <a:noFill/>
          </a:ln>
        </p:spPr>
        <p:txBody>
          <a:bodyPr wrap="square" lIns="0" tIns="0" rIns="0" bIns="0" anchor="t" anchorCtr="0">
            <a:spAutoFit/>
          </a:bodyPr>
          <a:lstStyle/>
          <a:p>
            <a:pPr fontAlgn="base">
              <a:spcBef>
                <a:spcPct val="0"/>
              </a:spcBef>
              <a:spcAft>
                <a:spcPct val="0"/>
              </a:spcAft>
            </a:pPr>
            <a:r>
              <a:rPr lang="zh-CN" altLang="en-US" sz="2400" b="1">
                <a:solidFill>
                  <a:srgbClr val="C00000"/>
                </a:solidFill>
                <a:latin typeface="微软雅黑" panose="020B0503020204020204" charset="-122"/>
                <a:ea typeface="微软雅黑"/>
                <a:sym typeface="微软雅黑" panose="020B0503020204020204" charset="-122"/>
              </a:rPr>
              <a:t> </a:t>
            </a:r>
            <a:r>
              <a:rPr lang="zh-CN" altLang="en-US" sz="2400" b="1">
                <a:solidFill>
                  <a:srgbClr val="7030A0"/>
                </a:solidFill>
                <a:latin typeface="微软雅黑" panose="020B0503020204020204" charset="-122"/>
                <a:ea typeface="微软雅黑"/>
                <a:sym typeface="微软雅黑" panose="020B0503020204020204" charset="-122"/>
              </a:rPr>
              <a:t>先哲对于</a:t>
            </a:r>
            <a:r>
              <a:rPr lang="en-US" altLang="zh-CN" sz="2400" b="1">
                <a:solidFill>
                  <a:srgbClr val="7030A0"/>
                </a:solidFill>
                <a:latin typeface="微软雅黑" panose="020B0503020204020204" charset="-122"/>
                <a:ea typeface="微软雅黑"/>
                <a:sym typeface="微软雅黑" panose="020B0503020204020204" charset="-122"/>
              </a:rPr>
              <a:t>“</a:t>
            </a:r>
            <a:r>
              <a:rPr lang="zh-CN" altLang="en-US" sz="2400" b="1">
                <a:solidFill>
                  <a:srgbClr val="C00000"/>
                </a:solidFill>
                <a:latin typeface="微软雅黑" panose="020B0503020204020204" charset="-122"/>
                <a:ea typeface="微软雅黑"/>
                <a:sym typeface="微软雅黑" panose="020B0503020204020204" charset="-122"/>
              </a:rPr>
              <a:t>充分</a:t>
            </a:r>
            <a:r>
              <a:rPr lang="en-US" altLang="zh-CN" sz="2400" b="1">
                <a:solidFill>
                  <a:srgbClr val="7030A0"/>
                </a:solidFill>
                <a:latin typeface="微软雅黑" panose="020B0503020204020204" charset="-122"/>
                <a:ea typeface="微软雅黑"/>
                <a:sym typeface="微软雅黑" panose="020B0503020204020204" charset="-122"/>
              </a:rPr>
              <a:t>”</a:t>
            </a:r>
            <a:r>
              <a:rPr lang="zh-CN" altLang="en-US" sz="2400" b="1">
                <a:solidFill>
                  <a:srgbClr val="7030A0"/>
                </a:solidFill>
                <a:latin typeface="微软雅黑" panose="020B0503020204020204" charset="-122"/>
                <a:ea typeface="微软雅黑"/>
                <a:sym typeface="微软雅黑" panose="020B0503020204020204" charset="-122"/>
              </a:rPr>
              <a:t>与</a:t>
            </a:r>
            <a:r>
              <a:rPr lang="en-US" altLang="zh-CN" sz="2400" b="1">
                <a:solidFill>
                  <a:srgbClr val="7030A0"/>
                </a:solidFill>
                <a:latin typeface="微软雅黑" panose="020B0503020204020204" charset="-122"/>
                <a:ea typeface="微软雅黑"/>
                <a:sym typeface="微软雅黑" panose="020B0503020204020204" charset="-122"/>
              </a:rPr>
              <a:t>“</a:t>
            </a:r>
            <a:r>
              <a:rPr lang="zh-CN" altLang="en-US" sz="2400" b="1">
                <a:solidFill>
                  <a:srgbClr val="C00000"/>
                </a:solidFill>
                <a:latin typeface="微软雅黑" panose="020B0503020204020204" charset="-122"/>
                <a:ea typeface="微软雅黑"/>
                <a:sym typeface="微软雅黑" panose="020B0503020204020204" charset="-122"/>
              </a:rPr>
              <a:t>必要</a:t>
            </a:r>
            <a:r>
              <a:rPr lang="en-US" altLang="zh-CN" sz="2400" b="1">
                <a:solidFill>
                  <a:srgbClr val="7030A0"/>
                </a:solidFill>
                <a:latin typeface="微软雅黑" panose="020B0503020204020204" charset="-122"/>
                <a:ea typeface="微软雅黑"/>
                <a:sym typeface="微软雅黑" panose="020B0503020204020204" charset="-122"/>
              </a:rPr>
              <a:t>”</a:t>
            </a:r>
            <a:r>
              <a:rPr lang="zh-CN" altLang="en-US" sz="2400" b="1">
                <a:solidFill>
                  <a:srgbClr val="7030A0"/>
                </a:solidFill>
                <a:latin typeface="微软雅黑" panose="020B0503020204020204" charset="-122"/>
                <a:ea typeface="微软雅黑"/>
                <a:sym typeface="微软雅黑" panose="020B0503020204020204" charset="-122"/>
              </a:rPr>
              <a:t>的阐释</a:t>
            </a:r>
          </a:p>
        </p:txBody>
      </p:sp>
      <p:pic>
        <p:nvPicPr>
          <p:cNvPr id="7" name="图片 1">
            <a:extLst>
              <a:ext uri="{FF2B5EF4-FFF2-40B4-BE49-F238E27FC236}">
                <a16:creationId xmlns:a16="http://schemas.microsoft.com/office/drawing/2014/main" id="{8490EDBC-580E-2F94-6D7F-AA472CF98C33}"/>
              </a:ext>
            </a:extLst>
          </p:cNvPr>
          <p:cNvPicPr>
            <a:picLocks noChangeAspect="1"/>
          </p:cNvPicPr>
          <p:nvPr/>
        </p:nvPicPr>
        <p:blipFill>
          <a:blip r:embed="rId2"/>
          <a:stretch>
            <a:fillRect/>
          </a:stretch>
        </p:blipFill>
        <p:spPr>
          <a:xfrm>
            <a:off x="4923155" y="2189999"/>
            <a:ext cx="1898015" cy="2743200"/>
          </a:xfrm>
          <a:prstGeom prst="rect">
            <a:avLst/>
          </a:prstGeom>
          <a:noFill/>
          <a:ln w="9525">
            <a:noFill/>
          </a:ln>
        </p:spPr>
      </p:pic>
      <p:sp>
        <p:nvSpPr>
          <p:cNvPr id="8" name="文本框 7">
            <a:extLst>
              <a:ext uri="{FF2B5EF4-FFF2-40B4-BE49-F238E27FC236}">
                <a16:creationId xmlns:a16="http://schemas.microsoft.com/office/drawing/2014/main" id="{FBE43BE5-87BB-73DE-2F26-A9A1FBC9E908}"/>
              </a:ext>
            </a:extLst>
          </p:cNvPr>
          <p:cNvSpPr txBox="1"/>
          <p:nvPr/>
        </p:nvSpPr>
        <p:spPr>
          <a:xfrm>
            <a:off x="716915" y="4863984"/>
            <a:ext cx="4161790" cy="460375"/>
          </a:xfrm>
          <a:prstGeom prst="rect">
            <a:avLst/>
          </a:prstGeom>
          <a:noFill/>
        </p:spPr>
        <p:txBody>
          <a:bodyPr wrap="none" rtlCol="0">
            <a:spAutoFit/>
          </a:bodyPr>
          <a:lstStyle/>
          <a:p>
            <a:pPr algn="l"/>
            <a:r>
              <a:rPr lang="zh-CN" altLang="en-US" sz="2400" b="1">
                <a:solidFill>
                  <a:srgbClr val="FF0000"/>
                </a:solidFill>
                <a:latin typeface="仿宋" panose="02010609060101010101" charset="-122"/>
                <a:ea typeface="仿宋" panose="02010609060101010101" charset="-122"/>
                <a:sym typeface="+mn-ea"/>
              </a:rPr>
              <a:t>有之则必然，无之则未必不然</a:t>
            </a:r>
            <a:endParaRPr lang="zh-CN" altLang="en-US" sz="2400" b="1">
              <a:solidFill>
                <a:srgbClr val="FF0000"/>
              </a:solidFill>
              <a:latin typeface="仿宋" panose="02010609060101010101" charset="-122"/>
              <a:ea typeface="仿宋" panose="02010609060101010101" charset="-122"/>
            </a:endParaRPr>
          </a:p>
        </p:txBody>
      </p:sp>
      <p:sp>
        <p:nvSpPr>
          <p:cNvPr id="9" name="文本框 8">
            <a:extLst>
              <a:ext uri="{FF2B5EF4-FFF2-40B4-BE49-F238E27FC236}">
                <a16:creationId xmlns:a16="http://schemas.microsoft.com/office/drawing/2014/main" id="{481035E7-2C95-AFC6-53C0-2ABB06D1A4A6}"/>
              </a:ext>
            </a:extLst>
          </p:cNvPr>
          <p:cNvSpPr txBox="1"/>
          <p:nvPr/>
        </p:nvSpPr>
        <p:spPr>
          <a:xfrm>
            <a:off x="3418205" y="5429769"/>
            <a:ext cx="1711325" cy="398780"/>
          </a:xfrm>
          <a:prstGeom prst="rect">
            <a:avLst/>
          </a:prstGeom>
          <a:noFill/>
        </p:spPr>
        <p:txBody>
          <a:bodyPr wrap="square" rtlCol="0">
            <a:spAutoFit/>
          </a:bodyPr>
          <a:lstStyle/>
          <a:p>
            <a:pPr algn="l"/>
            <a:r>
              <a:rPr lang="zh-CN" altLang="en-US" sz="2000">
                <a:solidFill>
                  <a:srgbClr val="4F0FBD"/>
                </a:solidFill>
                <a:latin typeface="宋体" panose="02010600030101010101" pitchFamily="2" charset="-122"/>
                <a:ea typeface="宋体" panose="02010600030101010101" pitchFamily="2" charset="-122"/>
                <a:sym typeface="+mn-ea"/>
              </a:rPr>
              <a:t>墨子</a:t>
            </a:r>
            <a:r>
              <a:rPr lang="en-US" altLang="zh-CN" sz="2000">
                <a:solidFill>
                  <a:srgbClr val="4F0FBD"/>
                </a:solidFill>
                <a:latin typeface="宋体" panose="02010600030101010101" pitchFamily="2" charset="-122"/>
                <a:ea typeface="宋体" panose="02010600030101010101" pitchFamily="2" charset="-122"/>
                <a:sym typeface="+mn-ea"/>
              </a:rPr>
              <a:t>(</a:t>
            </a:r>
            <a:r>
              <a:rPr lang="zh-CN" altLang="en-US" sz="2000">
                <a:solidFill>
                  <a:srgbClr val="4F0FBD"/>
                </a:solidFill>
                <a:latin typeface="宋体" panose="02010600030101010101" pitchFamily="2" charset="-122"/>
                <a:ea typeface="宋体" panose="02010600030101010101" pitchFamily="2" charset="-122"/>
                <a:sym typeface="+mn-ea"/>
              </a:rPr>
              <a:t>战国</a:t>
            </a:r>
            <a:r>
              <a:rPr lang="en-US" altLang="zh-CN" sz="2000">
                <a:solidFill>
                  <a:srgbClr val="4F0FBD"/>
                </a:solidFill>
                <a:latin typeface="宋体" panose="02010600030101010101" pitchFamily="2" charset="-122"/>
                <a:ea typeface="宋体" panose="02010600030101010101" pitchFamily="2" charset="-122"/>
                <a:sym typeface="+mn-ea"/>
              </a:rPr>
              <a:t>)</a:t>
            </a:r>
          </a:p>
        </p:txBody>
      </p:sp>
      <p:sp>
        <p:nvSpPr>
          <p:cNvPr id="10" name="矩形 9">
            <a:extLst>
              <a:ext uri="{FF2B5EF4-FFF2-40B4-BE49-F238E27FC236}">
                <a16:creationId xmlns:a16="http://schemas.microsoft.com/office/drawing/2014/main" id="{9036281A-845D-E562-D1B8-7DA4FDB79BFE}"/>
              </a:ext>
            </a:extLst>
          </p:cNvPr>
          <p:cNvSpPr/>
          <p:nvPr/>
        </p:nvSpPr>
        <p:spPr>
          <a:xfrm>
            <a:off x="340360" y="4048644"/>
            <a:ext cx="2143125" cy="583565"/>
          </a:xfrm>
          <a:prstGeom prst="rect">
            <a:avLst/>
          </a:prstGeom>
          <a:noFill/>
          <a:ln>
            <a:noFill/>
          </a:ln>
        </p:spPr>
        <p:txBody>
          <a:bodyPr wrap="square" rtlCol="0" anchor="t">
            <a:spAutoFit/>
          </a:bodyPr>
          <a:lstStyle/>
          <a:p>
            <a:pPr algn="l"/>
            <a:r>
              <a:rPr lang="zh-CN" altLang="en-US" sz="3200" b="1">
                <a:ln w="12700">
                  <a:solidFill>
                    <a:schemeClr val="accent5"/>
                  </a:solidFill>
                  <a:prstDash val="solid"/>
                </a:ln>
                <a:solidFill>
                  <a:srgbClr val="FF0000"/>
                </a:solidFill>
                <a:effectLst/>
                <a:latin typeface="黑体" panose="02010609060101010101" pitchFamily="49" charset="-122"/>
                <a:ea typeface="黑体" panose="02010609060101010101" pitchFamily="49" charset="-122"/>
                <a:sym typeface="+mn-ea"/>
              </a:rPr>
              <a:t>充分条件</a:t>
            </a:r>
          </a:p>
        </p:txBody>
      </p:sp>
      <p:sp>
        <p:nvSpPr>
          <p:cNvPr id="11" name="文本框 10">
            <a:extLst>
              <a:ext uri="{FF2B5EF4-FFF2-40B4-BE49-F238E27FC236}">
                <a16:creationId xmlns:a16="http://schemas.microsoft.com/office/drawing/2014/main" id="{E272E1C8-0804-7962-4505-7D735534D6C8}"/>
              </a:ext>
            </a:extLst>
          </p:cNvPr>
          <p:cNvSpPr txBox="1"/>
          <p:nvPr/>
        </p:nvSpPr>
        <p:spPr>
          <a:xfrm>
            <a:off x="7253605" y="2736734"/>
            <a:ext cx="4161790" cy="570865"/>
          </a:xfrm>
          <a:prstGeom prst="rect">
            <a:avLst/>
          </a:prstGeom>
          <a:noFill/>
          <a:ln w="9525">
            <a:noFill/>
          </a:ln>
        </p:spPr>
        <p:txBody>
          <a:bodyPr wrap="none" anchor="t" anchorCtr="0">
            <a:spAutoFit/>
          </a:bodyPr>
          <a:lstStyle/>
          <a:p>
            <a:pPr>
              <a:lnSpc>
                <a:spcPct val="130000"/>
              </a:lnSpc>
            </a:pPr>
            <a:r>
              <a:rPr lang="zh-CN" altLang="en-US" sz="2400" b="1">
                <a:solidFill>
                  <a:srgbClr val="FF0000"/>
                </a:solidFill>
                <a:latin typeface="仿宋" panose="02010609060101010101" charset="-122"/>
                <a:ea typeface="仿宋" panose="02010609060101010101" charset="-122"/>
                <a:sym typeface="+mn-ea"/>
              </a:rPr>
              <a:t>无之则必不然，有之则未必然</a:t>
            </a:r>
          </a:p>
        </p:txBody>
      </p:sp>
      <p:sp>
        <p:nvSpPr>
          <p:cNvPr id="12" name="矩形 11">
            <a:extLst>
              <a:ext uri="{FF2B5EF4-FFF2-40B4-BE49-F238E27FC236}">
                <a16:creationId xmlns:a16="http://schemas.microsoft.com/office/drawing/2014/main" id="{2B82B43D-EF92-7B8D-688B-06E1D46D3183}"/>
              </a:ext>
            </a:extLst>
          </p:cNvPr>
          <p:cNvSpPr/>
          <p:nvPr/>
        </p:nvSpPr>
        <p:spPr>
          <a:xfrm>
            <a:off x="6943725" y="2153169"/>
            <a:ext cx="2143125" cy="583565"/>
          </a:xfrm>
          <a:prstGeom prst="rect">
            <a:avLst/>
          </a:prstGeom>
          <a:noFill/>
          <a:ln>
            <a:noFill/>
          </a:ln>
        </p:spPr>
        <p:txBody>
          <a:bodyPr wrap="square" rtlCol="0" anchor="t">
            <a:spAutoFit/>
          </a:bodyPr>
          <a:lstStyle/>
          <a:p>
            <a:pPr algn="l"/>
            <a:r>
              <a:rPr lang="zh-CN" altLang="en-US" sz="3200" b="1">
                <a:ln w="12700">
                  <a:solidFill>
                    <a:schemeClr val="accent5"/>
                  </a:solidFill>
                  <a:prstDash val="solid"/>
                </a:ln>
                <a:solidFill>
                  <a:schemeClr val="accent5">
                    <a:lumMod val="75000"/>
                  </a:schemeClr>
                </a:solidFill>
                <a:effectLst/>
                <a:latin typeface="黑体" panose="02010609060101010101" pitchFamily="49" charset="-122"/>
                <a:ea typeface="黑体" panose="02010609060101010101" pitchFamily="49" charset="-122"/>
                <a:sym typeface="+mn-ea"/>
              </a:rPr>
              <a:t>必要条件</a:t>
            </a:r>
          </a:p>
        </p:txBody>
      </p:sp>
      <p:sp>
        <p:nvSpPr>
          <p:cNvPr id="13" name="文本框 12">
            <a:extLst>
              <a:ext uri="{FF2B5EF4-FFF2-40B4-BE49-F238E27FC236}">
                <a16:creationId xmlns:a16="http://schemas.microsoft.com/office/drawing/2014/main" id="{E8D0BA69-5DCB-378E-B51D-C56C360D7131}"/>
              </a:ext>
            </a:extLst>
          </p:cNvPr>
          <p:cNvSpPr txBox="1"/>
          <p:nvPr/>
        </p:nvSpPr>
        <p:spPr>
          <a:xfrm>
            <a:off x="10116820" y="3395229"/>
            <a:ext cx="1711325" cy="398780"/>
          </a:xfrm>
          <a:prstGeom prst="rect">
            <a:avLst/>
          </a:prstGeom>
          <a:noFill/>
        </p:spPr>
        <p:txBody>
          <a:bodyPr wrap="square" rtlCol="0">
            <a:spAutoFit/>
          </a:bodyPr>
          <a:lstStyle/>
          <a:p>
            <a:pPr algn="l"/>
            <a:r>
              <a:rPr lang="zh-CN" altLang="en-US" sz="2000">
                <a:solidFill>
                  <a:srgbClr val="4F0FBD"/>
                </a:solidFill>
                <a:latin typeface="宋体" panose="02010600030101010101" pitchFamily="2" charset="-122"/>
                <a:ea typeface="宋体" panose="02010600030101010101" pitchFamily="2" charset="-122"/>
                <a:sym typeface="+mn-ea"/>
              </a:rPr>
              <a:t>墨子</a:t>
            </a:r>
            <a:r>
              <a:rPr lang="en-US" altLang="zh-CN" sz="2000">
                <a:solidFill>
                  <a:srgbClr val="4F0FBD"/>
                </a:solidFill>
                <a:latin typeface="宋体" panose="02010600030101010101" pitchFamily="2" charset="-122"/>
                <a:ea typeface="宋体" panose="02010600030101010101" pitchFamily="2" charset="-122"/>
                <a:sym typeface="+mn-ea"/>
              </a:rPr>
              <a:t>(</a:t>
            </a:r>
            <a:r>
              <a:rPr lang="zh-CN" altLang="en-US" sz="2000">
                <a:solidFill>
                  <a:srgbClr val="4F0FBD"/>
                </a:solidFill>
                <a:latin typeface="宋体" panose="02010600030101010101" pitchFamily="2" charset="-122"/>
                <a:ea typeface="宋体" panose="02010600030101010101" pitchFamily="2" charset="-122"/>
                <a:sym typeface="+mn-ea"/>
              </a:rPr>
              <a:t>战国</a:t>
            </a:r>
            <a:r>
              <a:rPr lang="en-US" altLang="zh-CN" sz="2000">
                <a:solidFill>
                  <a:srgbClr val="4F0FBD"/>
                </a:solidFill>
                <a:latin typeface="宋体" panose="02010600030101010101" pitchFamily="2" charset="-122"/>
                <a:ea typeface="宋体" panose="02010600030101010101" pitchFamily="2" charset="-122"/>
                <a:sym typeface="+mn-ea"/>
              </a:rPr>
              <a:t>)</a:t>
            </a:r>
          </a:p>
        </p:txBody>
      </p:sp>
    </p:spTree>
    <p:extLst>
      <p:ext uri="{BB962C8B-B14F-4D97-AF65-F5344CB8AC3E}">
        <p14:creationId xmlns:p14="http://schemas.microsoft.com/office/powerpoint/2010/main" val="3384588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6707" y="613410"/>
            <a:ext cx="6751993" cy="466090"/>
            <a:chOff x="3559" y="2307"/>
            <a:chExt cx="20583" cy="734"/>
          </a:xfrm>
        </p:grpSpPr>
        <p:sp>
          <p:nvSpPr>
            <p:cNvPr id="34" name="文本框 33"/>
            <p:cNvSpPr txBox="1"/>
            <p:nvPr/>
          </p:nvSpPr>
          <p:spPr>
            <a:xfrm>
              <a:off x="3559" y="2316"/>
              <a:ext cx="20583" cy="725"/>
            </a:xfrm>
            <a:prstGeom prst="rect">
              <a:avLst/>
            </a:prstGeom>
            <a:noFill/>
          </p:spPr>
          <p:txBody>
            <a:bodyPr wrap="square" rtlCol="0">
              <a:spAutoFit/>
            </a:bodyPr>
            <a:lstStyle/>
            <a:p>
              <a:r>
                <a:rPr lang="zh-CN" altLang="en-US" sz="2400" b="1">
                  <a:latin typeface="宋体" panose="02010600030101010101" pitchFamily="2" charset="-122"/>
                  <a:ea typeface="宋体" panose="02010600030101010101" pitchFamily="2" charset="-122"/>
                </a:rPr>
                <a:t>题型一：充分条件的判断与探求</a:t>
              </a:r>
            </a:p>
          </p:txBody>
        </p:sp>
        <p:sp>
          <p:nvSpPr>
            <p:cNvPr id="35" name="圆角矩形 34"/>
            <p:cNvSpPr/>
            <p:nvPr/>
          </p:nvSpPr>
          <p:spPr>
            <a:xfrm>
              <a:off x="3559" y="2307"/>
              <a:ext cx="13984"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 name="文本框 1"/>
              <p:cNvSpPr txBox="1"/>
              <p:nvPr/>
            </p:nvSpPr>
            <p:spPr>
              <a:xfrm>
                <a:off x="582295" y="1095375"/>
                <a:ext cx="10768965" cy="1741805"/>
              </a:xfrm>
              <a:prstGeom prst="rect">
                <a:avLst/>
              </a:prstGeom>
              <a:noFill/>
            </p:spPr>
            <p:txBody>
              <a:bodyPr wrap="square" rtlCol="0">
                <a:spAutoFit/>
              </a:bodyPr>
              <a:lstStyle/>
              <a:p>
                <a:pPr>
                  <a:lnSpc>
                    <a:spcPct val="110000"/>
                  </a:lnSpc>
                </a:pPr>
                <a:r>
                  <a:rPr lang="zh-CN" altLang="en-US" sz="2400" b="1">
                    <a:latin typeface="宋体" panose="02010600030101010101" pitchFamily="2" charset="-122"/>
                    <a:ea typeface="宋体" panose="02010600030101010101" pitchFamily="2" charset="-122"/>
                    <a:cs typeface="宋体" panose="02010600030101010101" pitchFamily="2" charset="-122"/>
                  </a:rPr>
                  <a:t>例</a:t>
                </a:r>
                <a:r>
                  <a:rPr lang="en-US" altLang="zh-CN" sz="2400" b="1">
                    <a:latin typeface="宋体" panose="02010600030101010101" pitchFamily="2" charset="-122"/>
                    <a:ea typeface="宋体" panose="02010600030101010101" pitchFamily="2" charset="-122"/>
                    <a:cs typeface="宋体" panose="02010600030101010101" pitchFamily="2" charset="-122"/>
                  </a:rPr>
                  <a:t>1.</a:t>
                </a:r>
                <a:r>
                  <a:rPr lang="zh-CN" altLang="en-US" sz="2400" b="1">
                    <a:latin typeface="宋体" panose="02010600030101010101" pitchFamily="2" charset="-122"/>
                    <a:ea typeface="宋体" panose="02010600030101010101" pitchFamily="2" charset="-122"/>
                    <a:cs typeface="宋体" panose="02010600030101010101" pitchFamily="2" charset="-122"/>
                  </a:rPr>
                  <a:t>下列命题中，</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oMath>
                </a14:m>
                <a:r>
                  <a:rPr lang="zh-CN" altLang="en-US" sz="2400" b="1">
                    <a:latin typeface="宋体" panose="02010600030101010101" pitchFamily="2" charset="-122"/>
                    <a:ea typeface="宋体" panose="02010600030101010101" pitchFamily="2" charset="-122"/>
                    <a:cs typeface="宋体" panose="02010600030101010101" pitchFamily="2" charset="-122"/>
                  </a:rPr>
                  <a:t>是否是</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oMath>
                </a14:m>
                <a:r>
                  <a:rPr lang="zh-CN" altLang="en-US" sz="2400" b="1">
                    <a:latin typeface="宋体" panose="02010600030101010101" pitchFamily="2" charset="-122"/>
                    <a:ea typeface="宋体" panose="02010600030101010101" pitchFamily="2" charset="-122"/>
                    <a:cs typeface="宋体" panose="02010600030101010101" pitchFamily="2" charset="-122"/>
                  </a:rPr>
                  <a:t>的充分条件？</a:t>
                </a:r>
              </a:p>
              <a:p>
                <a:pPr>
                  <a:lnSpc>
                    <a:spcPct val="110000"/>
                  </a:lnSpc>
                </a:pPr>
                <a:r>
                  <a:rPr lang="en-US" altLang="zh-CN" sz="2400" b="1">
                    <a:latin typeface="宋体" panose="02010600030101010101" pitchFamily="2" charset="-122"/>
                    <a:ea typeface="宋体" panose="02010600030101010101" pitchFamily="2" charset="-122"/>
                    <a:cs typeface="宋体" panose="02010600030101010101" pitchFamily="2" charset="-122"/>
                  </a:rPr>
                  <a:t>(1)</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𝑎</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𝑏</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0</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𝑞</m:t>
                    </m:r>
                    <m:r>
                      <a:rPr lang="en-US" altLang="zh-CN" sz="2400" i="1">
                        <a:latin typeface="Cambria Math" panose="02040503050406030204" charset="0"/>
                        <a:ea typeface="宋体" panose="02010600030101010101" pitchFamily="2" charset="-122"/>
                        <a:cs typeface="Cambria Math" panose="02040503050406030204" charset="0"/>
                      </a:rPr>
                      <m:t>：</m:t>
                    </m:r>
                    <m:sSup>
                      <m:sSupPr>
                        <m:ctrlPr>
                          <a:rPr lang="en-US" altLang="zh-CN" sz="2400" i="1">
                            <a:latin typeface="Cambria Math" panose="02040503050406030204" pitchFamily="18"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𝑎</m:t>
                        </m:r>
                      </m:e>
                      <m:sup>
                        <m:r>
                          <a:rPr lang="en-US" altLang="zh-CN" sz="2400" i="1">
                            <a:latin typeface="Cambria Math" panose="02040503050406030204" charset="0"/>
                            <a:ea typeface="宋体" panose="02010600030101010101" pitchFamily="2" charset="-122"/>
                            <a:cs typeface="Cambria Math" panose="02040503050406030204" charset="0"/>
                          </a:rPr>
                          <m:t>2</m:t>
                        </m:r>
                      </m:sup>
                    </m:sSup>
                    <m:r>
                      <a:rPr lang="en-US" altLang="zh-CN" sz="2400" i="1">
                        <a:latin typeface="Cambria Math" panose="02040503050406030204" charset="0"/>
                        <a:ea typeface="宋体" panose="02010600030101010101" pitchFamily="2" charset="-122"/>
                        <a:cs typeface="Cambria Math" panose="02040503050406030204" charset="0"/>
                      </a:rPr>
                      <m:t>+</m:t>
                    </m:r>
                    <m:sSup>
                      <m:sSupPr>
                        <m:ctrlPr>
                          <a:rPr lang="en-US" altLang="zh-CN" sz="2400" i="1">
                            <a:latin typeface="Cambria Math" panose="02040503050406030204" pitchFamily="18"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𝑏</m:t>
                        </m:r>
                      </m:e>
                      <m:sup>
                        <m:r>
                          <a:rPr lang="en-US" altLang="zh-CN" sz="2400" i="1">
                            <a:latin typeface="Cambria Math" panose="02040503050406030204" charset="0"/>
                            <a:ea typeface="宋体" panose="02010600030101010101" pitchFamily="2" charset="-122"/>
                            <a:cs typeface="Cambria Math" panose="02040503050406030204" charset="0"/>
                          </a:rPr>
                          <m:t>2</m:t>
                        </m:r>
                      </m:sup>
                    </m:sSup>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0</m:t>
                    </m:r>
                    <m:r>
                      <a:rPr lang="en-US" altLang="zh-CN" sz="2400" i="1">
                        <a:latin typeface="Cambria Math" panose="02040503050406030204" charset="0"/>
                        <a:ea typeface="宋体" panose="02010600030101010101" pitchFamily="2" charset="-122"/>
                        <a:cs typeface="Cambria Math" panose="02040503050406030204" charset="0"/>
                      </a:rPr>
                      <m:t>；</m:t>
                    </m:r>
                  </m:oMath>
                </a14:m>
                <a:endParaRPr lang="en-US" altLang="zh-CN" sz="2400" b="1">
                  <a:latin typeface="宋体" panose="02010600030101010101" pitchFamily="2" charset="-122"/>
                  <a:ea typeface="宋体" panose="02010600030101010101" pitchFamily="2" charset="-122"/>
                  <a:cs typeface="宋体" panose="02010600030101010101" pitchFamily="2" charset="-122"/>
                </a:endParaRPr>
              </a:p>
              <a:p>
                <a:pPr>
                  <a:lnSpc>
                    <a:spcPct val="110000"/>
                  </a:lnSpc>
                </a:pPr>
                <a:r>
                  <a:rPr lang="en-US" altLang="zh-CN" sz="2400" b="1">
                    <a:latin typeface="宋体" panose="02010600030101010101" pitchFamily="2" charset="-122"/>
                    <a:ea typeface="宋体" panose="02010600030101010101" pitchFamily="2" charset="-122"/>
                    <a:cs typeface="宋体" panose="02010600030101010101" pitchFamily="2" charset="-122"/>
                  </a:rPr>
                  <a:t>(2)</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r>
                      <a:rPr lang="en-US" altLang="zh-CN" sz="2400" i="1">
                        <a:latin typeface="Cambria Math" panose="02040503050406030204" charset="0"/>
                        <a:ea typeface="宋体" panose="02010600030101010101" pitchFamily="2" charset="-122"/>
                        <a:cs typeface="Cambria Math" panose="02040503050406030204" charset="0"/>
                      </a:rPr>
                      <m:t>:</m:t>
                    </m:r>
                  </m:oMath>
                </a14:m>
                <a:r>
                  <a:rPr lang="zh-CN" altLang="en-US" sz="2400" b="1">
                    <a:latin typeface="Cambria Math" panose="02040503050406030204" charset="0"/>
                    <a:ea typeface="宋体" panose="02010600030101010101" pitchFamily="2" charset="-122"/>
                    <a:cs typeface="Cambria Math" panose="02040503050406030204" charset="0"/>
                  </a:rPr>
                  <a:t>四边形的对角线相等，</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r>
                      <a:rPr lang="en-US" altLang="zh-CN" sz="2400" i="1">
                        <a:latin typeface="Cambria Math" panose="02040503050406030204" charset="0"/>
                        <a:ea typeface="宋体" panose="02010600030101010101" pitchFamily="2" charset="-122"/>
                        <a:cs typeface="Cambria Math" panose="02040503050406030204" charset="0"/>
                      </a:rPr>
                      <m:t>：</m:t>
                    </m:r>
                  </m:oMath>
                </a14:m>
                <a:r>
                  <a:rPr lang="zh-CN" altLang="en-US" sz="2400" b="1">
                    <a:latin typeface="Cambria Math" panose="02040503050406030204" charset="0"/>
                    <a:ea typeface="宋体" panose="02010600030101010101" pitchFamily="2" charset="-122"/>
                    <a:cs typeface="Cambria Math" panose="02040503050406030204" charset="0"/>
                  </a:rPr>
                  <a:t>四边形是矩形；</a:t>
                </a:r>
                <a:endParaRPr lang="en-US" altLang="zh-CN" sz="2400" b="1">
                  <a:latin typeface="宋体" panose="02010600030101010101" pitchFamily="2" charset="-122"/>
                  <a:ea typeface="宋体" panose="02010600030101010101" pitchFamily="2" charset="-122"/>
                  <a:cs typeface="宋体" panose="02010600030101010101" pitchFamily="2" charset="-122"/>
                </a:endParaRPr>
              </a:p>
              <a:p>
                <a:pPr>
                  <a:lnSpc>
                    <a:spcPct val="110000"/>
                  </a:lnSpc>
                </a:pPr>
                <a:r>
                  <a:rPr lang="en-US" altLang="zh-CN" sz="2400" b="1">
                    <a:latin typeface="宋体" panose="02010600030101010101" pitchFamily="2" charset="-122"/>
                    <a:ea typeface="宋体" panose="02010600030101010101" pitchFamily="2" charset="-122"/>
                    <a:cs typeface="宋体" panose="02010600030101010101" pitchFamily="2" charset="-122"/>
                  </a:rPr>
                  <a:t>(3)</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𝑞</m:t>
                    </m:r>
                    <m:r>
                      <a:rPr lang="en-US" altLang="zh-CN" sz="2400" i="1">
                        <a:latin typeface="Cambria Math" panose="02040503050406030204" charset="0"/>
                        <a:ea typeface="宋体" panose="02010600030101010101" pitchFamily="2" charset="-122"/>
                        <a:cs typeface="Cambria Math" panose="02040503050406030204" charset="0"/>
                      </a:rPr>
                      <m:t>：</m:t>
                    </m:r>
                    <m:sSup>
                      <m:sSupPr>
                        <m:ctrlPr>
                          <a:rPr lang="en-US" altLang="zh-CN" sz="2400" i="1">
                            <a:latin typeface="Cambria Math" panose="02040503050406030204" pitchFamily="18"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𝑥</m:t>
                        </m:r>
                      </m:e>
                      <m:sup>
                        <m:r>
                          <a:rPr lang="en-US" altLang="zh-CN" sz="2400" i="1">
                            <a:latin typeface="Cambria Math" panose="02040503050406030204" charset="0"/>
                            <a:ea typeface="宋体" panose="02010600030101010101" pitchFamily="2" charset="-122"/>
                            <a:cs typeface="Cambria Math" panose="02040503050406030204" charset="0"/>
                          </a:rPr>
                          <m:t>2</m:t>
                        </m:r>
                      </m:sup>
                    </m:sSup>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4</m:t>
                    </m:r>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3</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0</m:t>
                    </m:r>
                    <m:r>
                      <a:rPr lang="en-US" altLang="zh-CN" sz="2400" i="1">
                        <a:latin typeface="Cambria Math" panose="02040503050406030204" charset="0"/>
                        <a:ea typeface="宋体" panose="02010600030101010101" pitchFamily="2" charset="-122"/>
                        <a:cs typeface="Cambria Math" panose="02040503050406030204" charset="0"/>
                      </a:rPr>
                      <m:t>；</m:t>
                    </m:r>
                  </m:oMath>
                </a14:m>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文本框 1"/>
              <p:cNvSpPr txBox="1">
                <a:spLocks noRot="1" noChangeAspect="1" noMove="1" noResize="1" noEditPoints="1" noAdjustHandles="1" noChangeArrowheads="1" noChangeShapeType="1" noTextEdit="1"/>
              </p:cNvSpPr>
              <p:nvPr/>
            </p:nvSpPr>
            <p:spPr>
              <a:xfrm>
                <a:off x="582295" y="1095375"/>
                <a:ext cx="10768965" cy="174180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98805" y="2627630"/>
                <a:ext cx="10838180" cy="3691255"/>
              </a:xfrm>
              <a:prstGeom prst="rect">
                <a:avLst/>
              </a:prstGeom>
              <a:noFill/>
            </p:spPr>
            <p:txBody>
              <a:bodyPr wrap="square" rtlCol="0">
                <a:spAutoFit/>
              </a:bodyPr>
              <a:lstStyle/>
              <a:p>
                <a:pPr algn="l">
                  <a:lnSpc>
                    <a:spcPct val="160000"/>
                  </a:lnSpc>
                </a:pP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解：</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(1)∵</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𝑎</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1</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𝑏</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1</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时，</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𝑎</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𝑏</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0</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rPr>
                  <a:t>，</a:t>
                </a:r>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但</a:t>
                </a:r>
                <a14:m>
                  <m:oMath xmlns:m="http://schemas.openxmlformats.org/officeDocument/2006/math">
                    <m:sSup>
                      <m:s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rPr>
                        </m:ctrlPr>
                      </m:s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𝑎</m:t>
                        </m:r>
                      </m:e>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sup>
                    </m:s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sSup>
                      <m:s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rPr>
                        </m:ctrlPr>
                      </m:s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𝑏</m:t>
                        </m:r>
                      </m:e>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sup>
                    </m:s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oMath>
                </a14:m>
                <a:endParaRPr lang="en-US" altLang="zh-CN" sz="2400" i="1">
                  <a:solidFill>
                    <a:srgbClr val="FF0000"/>
                  </a:solidFill>
                  <a:latin typeface="Cambria Math" panose="02040503050406030204" charset="0"/>
                  <a:ea typeface="宋体" panose="02010600030101010101" pitchFamily="2" charset="-122"/>
                  <a:cs typeface="Cambria Math" panose="02040503050406030204" charset="0"/>
                </a:endParaRPr>
              </a:p>
              <a:p>
                <a:pPr algn="l">
                  <a:lnSpc>
                    <a:spcPct val="16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𝑝</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𝑞</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不</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的充分条件</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lnSpc>
                    <a:spcPct val="16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等腰梯形的对角线相等，但等腰梯形不是矩形</a:t>
                </a:r>
              </a:p>
              <a:p>
                <a:pPr algn="l">
                  <a:lnSpc>
                    <a:spcPct val="16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𝑝</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𝑞</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不</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的充分条件</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p>
              <a:p>
                <a:pPr algn="l">
                  <a:lnSpc>
                    <a:spcPct val="16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当</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1</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时，</a:t>
                </a:r>
                <a14:m>
                  <m:oMath xmlns:m="http://schemas.openxmlformats.org/officeDocument/2006/math">
                    <m:sSup>
                      <m:s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rPr>
                        </m:ctrlPr>
                      </m:s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e>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sup>
                    </m:s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4</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3</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0</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成立，</a:t>
                </a:r>
              </a:p>
              <a:p>
                <a:pPr algn="l">
                  <a:lnSpc>
                    <a:spcPct val="16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𝑝</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𝑞</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的充分条件</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文本框 2"/>
              <p:cNvSpPr txBox="1">
                <a:spLocks noRot="1" noChangeAspect="1" noMove="1" noResize="1" noEditPoints="1" noAdjustHandles="1" noChangeArrowheads="1" noChangeShapeType="1" noTextEdit="1"/>
              </p:cNvSpPr>
              <p:nvPr/>
            </p:nvSpPr>
            <p:spPr>
              <a:xfrm>
                <a:off x="598805" y="2627630"/>
                <a:ext cx="10838180" cy="3691255"/>
              </a:xfrm>
              <a:prstGeom prst="rect">
                <a:avLst/>
              </a:prstGeom>
              <a:blipFill rotWithShape="1">
                <a:blip r:embed="rId4"/>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351680F0-8FE5-77C8-43AD-AE3DD372782B}"/>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练习</a:t>
            </a:r>
          </a:p>
        </p:txBody>
      </p:sp>
    </p:spTree>
    <p:custDataLst>
      <p:tags r:id="rId1"/>
    </p:custDataLst>
    <p:extLst>
      <p:ext uri="{BB962C8B-B14F-4D97-AF65-F5344CB8AC3E}">
        <p14:creationId xmlns:p14="http://schemas.microsoft.com/office/powerpoint/2010/main" val="2774020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6707" y="613410"/>
            <a:ext cx="6751993" cy="466090"/>
            <a:chOff x="3559" y="2307"/>
            <a:chExt cx="20583" cy="734"/>
          </a:xfrm>
        </p:grpSpPr>
        <p:sp>
          <p:nvSpPr>
            <p:cNvPr id="34" name="文本框 33"/>
            <p:cNvSpPr txBox="1"/>
            <p:nvPr/>
          </p:nvSpPr>
          <p:spPr>
            <a:xfrm>
              <a:off x="3559" y="2316"/>
              <a:ext cx="20583" cy="725"/>
            </a:xfrm>
            <a:prstGeom prst="rect">
              <a:avLst/>
            </a:prstGeom>
            <a:noFill/>
          </p:spPr>
          <p:txBody>
            <a:bodyPr wrap="square" rtlCol="0">
              <a:spAutoFit/>
            </a:bodyPr>
            <a:lstStyle/>
            <a:p>
              <a:r>
                <a:rPr lang="zh-CN" altLang="en-US" sz="2400" b="1">
                  <a:latin typeface="宋体" panose="02010600030101010101" pitchFamily="2" charset="-122"/>
                  <a:ea typeface="宋体" panose="02010600030101010101" pitchFamily="2" charset="-122"/>
                </a:rPr>
                <a:t>题型一：充分条件的判断与探求</a:t>
              </a:r>
            </a:p>
          </p:txBody>
        </p:sp>
        <p:sp>
          <p:nvSpPr>
            <p:cNvPr id="35" name="圆角矩形 34"/>
            <p:cNvSpPr/>
            <p:nvPr/>
          </p:nvSpPr>
          <p:spPr>
            <a:xfrm>
              <a:off x="3559" y="2307"/>
              <a:ext cx="13984"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 name="文本框 1"/>
              <p:cNvSpPr txBox="1"/>
              <p:nvPr/>
            </p:nvSpPr>
            <p:spPr>
              <a:xfrm>
                <a:off x="582295" y="1095375"/>
                <a:ext cx="10768965" cy="1322070"/>
              </a:xfrm>
              <a:prstGeom prst="rect">
                <a:avLst/>
              </a:prstGeom>
              <a:noFill/>
            </p:spPr>
            <p:txBody>
              <a:bodyPr wrap="square" rtlCol="0">
                <a:spAutoFit/>
              </a:bodyPr>
              <a:lstStyle/>
              <a:p>
                <a:pPr>
                  <a:lnSpc>
                    <a:spcPct val="11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1-1.</a:t>
                </a:r>
                <a:r>
                  <a:rPr lang="zh-CN" altLang="en-US" sz="2400" b="1" dirty="0">
                    <a:latin typeface="宋体" panose="02010600030101010101" pitchFamily="2" charset="-122"/>
                    <a:ea typeface="宋体" panose="02010600030101010101" pitchFamily="2" charset="-122"/>
                    <a:cs typeface="宋体" panose="02010600030101010101" pitchFamily="2" charset="-122"/>
                  </a:rPr>
                  <a:t>下列命题中，</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oMath>
                </a14:m>
                <a:r>
                  <a:rPr lang="zh-CN" altLang="en-US" sz="2400" b="1" dirty="0">
                    <a:latin typeface="宋体" panose="02010600030101010101" pitchFamily="2" charset="-122"/>
                    <a:ea typeface="宋体" panose="02010600030101010101" pitchFamily="2" charset="-122"/>
                    <a:cs typeface="宋体" panose="02010600030101010101" pitchFamily="2" charset="-122"/>
                  </a:rPr>
                  <a:t>是否是</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𝑞</m:t>
                    </m:r>
                  </m:oMath>
                </a14:m>
                <a:r>
                  <a:rPr lang="zh-CN" altLang="en-US" sz="2400" b="1" dirty="0">
                    <a:latin typeface="宋体" panose="02010600030101010101" pitchFamily="2" charset="-122"/>
                    <a:ea typeface="宋体" panose="02010600030101010101" pitchFamily="2" charset="-122"/>
                    <a:cs typeface="宋体" panose="02010600030101010101" pitchFamily="2" charset="-122"/>
                  </a:rPr>
                  <a:t>的充分条件？</a:t>
                </a:r>
              </a:p>
              <a:p>
                <a:pPr>
                  <a:lnSpc>
                    <a:spcPct val="11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(4)</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𝑝</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𝑚</m:t>
                    </m:r>
                    <m:r>
                      <a:rPr lang="en-US" altLang="zh-CN" sz="2400" i="1">
                        <a:latin typeface="Cambria Math" panose="02040503050406030204" charset="0"/>
                        <a:ea typeface="宋体" panose="02010600030101010101" pitchFamily="2" charset="-122"/>
                        <a:cs typeface="Cambria Math" panose="02040503050406030204" charset="0"/>
                      </a:rPr>
                      <m:t>&lt;−</m:t>
                    </m:r>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𝑞</m:t>
                    </m:r>
                    <m:r>
                      <a:rPr lang="en-US" altLang="zh-CN" sz="2400" i="1">
                        <a:latin typeface="Cambria Math" panose="02040503050406030204" charset="0"/>
                        <a:ea typeface="宋体" panose="02010600030101010101" pitchFamily="2" charset="-122"/>
                        <a:cs typeface="Cambria Math" panose="02040503050406030204" charset="0"/>
                      </a:rPr>
                      <m:t>：</m:t>
                    </m:r>
                    <m:sSup>
                      <m:sSupPr>
                        <m:ctrlPr>
                          <a:rPr lang="en-US" altLang="zh-CN" sz="2400" i="1">
                            <a:latin typeface="Cambria Math" panose="02040503050406030204" pitchFamily="18"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𝑥</m:t>
                        </m:r>
                      </m:e>
                      <m:sup>
                        <m:r>
                          <a:rPr lang="en-US" altLang="zh-CN" sz="2400" i="1">
                            <a:latin typeface="Cambria Math" panose="02040503050406030204" charset="0"/>
                            <a:ea typeface="宋体" panose="02010600030101010101" pitchFamily="2" charset="-122"/>
                            <a:cs typeface="Cambria Math" panose="02040503050406030204" charset="0"/>
                          </a:rPr>
                          <m:t>2</m:t>
                        </m:r>
                      </m:sup>
                    </m:sSup>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𝑚</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0</m:t>
                    </m:r>
                  </m:oMath>
                </a14:m>
                <a:r>
                  <a:rPr lang="zh-CN" altLang="en-US" sz="2400" b="1" dirty="0">
                    <a:latin typeface="Cambria Math" panose="02040503050406030204" charset="0"/>
                    <a:ea typeface="宋体" panose="02010600030101010101" pitchFamily="2" charset="-122"/>
                    <a:cs typeface="Cambria Math" panose="02040503050406030204" charset="0"/>
                  </a:rPr>
                  <a:t>无实根；</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1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(5)</a:t>
                </a:r>
                <a:r>
                  <a:rPr lang="zh-CN" altLang="en-US" sz="2400" b="1" dirty="0">
                    <a:latin typeface="宋体" panose="02010600030101010101" pitchFamily="2" charset="-122"/>
                    <a:ea typeface="宋体" panose="02010600030101010101" pitchFamily="2" charset="-122"/>
                    <a:cs typeface="宋体" panose="02010600030101010101" pitchFamily="2" charset="-122"/>
                  </a:rPr>
                  <a:t>设</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𝑅</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𝑝</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&gt;</m:t>
                    </m:r>
                    <m:r>
                      <a:rPr lang="en-US" altLang="zh-CN" sz="2400" i="1">
                        <a:latin typeface="Cambria Math" panose="02040503050406030204" charset="0"/>
                        <a:ea typeface="宋体" panose="02010600030101010101" pitchFamily="2" charset="-122"/>
                        <a:cs typeface="Cambria Math" panose="02040503050406030204" charset="0"/>
                      </a:rPr>
                      <m:t>3</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𝑞</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|&gt;</m:t>
                    </m:r>
                    <m:r>
                      <a:rPr lang="en-US" altLang="zh-CN" sz="2400" i="1">
                        <a:latin typeface="Cambria Math" panose="02040503050406030204" charset="0"/>
                        <a:ea typeface="宋体" panose="02010600030101010101" pitchFamily="2" charset="-122"/>
                        <a:cs typeface="Cambria Math" panose="02040503050406030204" charset="0"/>
                      </a:rPr>
                      <m:t>2</m:t>
                    </m:r>
                    <m:r>
                      <a:rPr lang="en-US" altLang="zh-CN" sz="2400" i="1">
                        <a:latin typeface="Cambria Math" panose="02040503050406030204" charset="0"/>
                        <a:ea typeface="宋体" panose="02010600030101010101" pitchFamily="2" charset="-122"/>
                        <a:cs typeface="Cambria Math" panose="02040503050406030204" charset="0"/>
                      </a:rPr>
                      <m:t>.</m:t>
                    </m:r>
                  </m:oMath>
                </a14:m>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82295" y="1095375"/>
                <a:ext cx="10768965" cy="1322070"/>
              </a:xfrm>
              <a:prstGeom prst="rect">
                <a:avLst/>
              </a:prstGeom>
              <a:blipFill>
                <a:blip r:embed="rId3"/>
                <a:stretch>
                  <a:fillRect l="-943" t="-4762"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98805" y="2402840"/>
                <a:ext cx="10838180" cy="3287395"/>
              </a:xfrm>
              <a:prstGeom prst="rect">
                <a:avLst/>
              </a:prstGeom>
              <a:noFill/>
            </p:spPr>
            <p:txBody>
              <a:bodyPr wrap="square" rtlCol="0">
                <a:spAutoFit/>
              </a:bodyPr>
              <a:lstStyle/>
              <a:p>
                <a:pPr algn="l">
                  <a:lnSpc>
                    <a:spcPct val="170000"/>
                  </a:lnSpc>
                </a:pP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解：</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(4)∵</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当</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𝑚</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&lt;−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1</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时，</a:t>
                </a:r>
                <a14:m>
                  <m:oMath xmlns:m="http://schemas.openxmlformats.org/officeDocument/2006/math">
                    <m:r>
                      <a:rPr lang="en-US" altLang="zh-CN" sz="2400">
                        <a:solidFill>
                          <a:srgbClr val="FF0000"/>
                        </a:solidFill>
                        <a:latin typeface="Cambria Math" panose="02040503050406030204" charset="0"/>
                        <a:ea typeface="宋体" panose="02010600030101010101" pitchFamily="2" charset="-122"/>
                        <a:cs typeface="Cambria Math" panose="02040503050406030204" charset="0"/>
                      </a:rPr>
                      <m:t>∆=</m:t>
                    </m:r>
                    <m:sSup>
                      <m:s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rPr>
                        </m:ctrlPr>
                      </m:s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1</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e>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sup>
                    </m:s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4</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𝑚</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1</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4</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𝑚</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&lt;−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3</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oMath>
                </a14:m>
                <a:endParaRPr lang="en-US" altLang="zh-CN" sz="2400" i="1">
                  <a:solidFill>
                    <a:srgbClr val="FF0000"/>
                  </a:solidFill>
                  <a:latin typeface="Cambria Math" panose="02040503050406030204" charset="0"/>
                  <a:ea typeface="宋体" panose="02010600030101010101" pitchFamily="2" charset="-122"/>
                  <a:cs typeface="Cambria Math" panose="02040503050406030204" charset="0"/>
                </a:endParaRPr>
              </a:p>
              <a:p>
                <a:pPr algn="l">
                  <a:lnSpc>
                    <a:spcPct val="170000"/>
                  </a:lnSpc>
                </a:pPr>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即</a:t>
                </a:r>
                <a14:m>
                  <m:oMath xmlns:m="http://schemas.openxmlformats.org/officeDocument/2006/math">
                    <m:sSup>
                      <m:s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rPr>
                        </m:ctrlPr>
                      </m:s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e>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sup>
                    </m:s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𝑚</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0</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无实根</a:t>
                </a:r>
                <a:r>
                  <a:rPr lang="en-US" altLang="zh-CN" sz="2400" b="1">
                    <a:solidFill>
                      <a:srgbClr val="FF0000"/>
                    </a:solidFill>
                    <a:latin typeface="Cambria Math" panose="02040503050406030204" charset="0"/>
                    <a:ea typeface="宋体" panose="02010600030101010101" pitchFamily="2" charset="-122"/>
                    <a:cs typeface="Cambria Math" panose="02040503050406030204" charset="0"/>
                    <a:sym typeface="+mn-ea"/>
                  </a:rPr>
                  <a:t>.</a:t>
                </a:r>
                <a:endParaRPr lang="en-US" altLang="zh-CN" sz="2400" i="1">
                  <a:solidFill>
                    <a:srgbClr val="FF0000"/>
                  </a:solidFill>
                  <a:latin typeface="Cambria Math" panose="02040503050406030204" charset="0"/>
                  <a:ea typeface="宋体" panose="02010600030101010101" pitchFamily="2" charset="-122"/>
                  <a:cs typeface="Cambria Math" panose="02040503050406030204" charset="0"/>
                </a:endParaRPr>
              </a:p>
              <a:p>
                <a:pPr algn="l">
                  <a:lnSpc>
                    <a:spcPct val="17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𝑝</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𝑞</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的充分条件</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l">
                  <a:lnSpc>
                    <a:spcPct val="17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(5)∵</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当</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&gt;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3</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时，满足</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𝑥</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1</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|&gt;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2</m:t>
                    </m:r>
                  </m:oMath>
                </a14:m>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p>
              <a:p>
                <a:pPr algn="l">
                  <a:lnSpc>
                    <a:spcPct val="17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𝑝</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𝑞</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𝑝</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是</a:t>
                </a:r>
                <a14:m>
                  <m:oMath xmlns:m="http://schemas.openxmlformats.org/officeDocument/2006/math">
                    <m:r>
                      <a:rPr lang="en-US" altLang="zh-CN" sz="2400" i="1">
                        <a:solidFill>
                          <a:srgbClr val="FF0000"/>
                        </a:solidFill>
                        <a:latin typeface="Cambria Math" panose="02040503050406030204" charset="0"/>
                        <a:ea typeface="宋体" panose="02010600030101010101" pitchFamily="2" charset="-122"/>
                        <a:cs typeface="Cambria Math" panose="02040503050406030204" charset="0"/>
                      </a:rPr>
                      <m:t>𝑞</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的充分条件</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文本框 2"/>
              <p:cNvSpPr txBox="1">
                <a:spLocks noRot="1" noChangeAspect="1" noMove="1" noResize="1" noEditPoints="1" noAdjustHandles="1" noChangeArrowheads="1" noChangeShapeType="1" noTextEdit="1"/>
              </p:cNvSpPr>
              <p:nvPr/>
            </p:nvSpPr>
            <p:spPr>
              <a:xfrm>
                <a:off x="598805" y="2402840"/>
                <a:ext cx="10838180" cy="3287395"/>
              </a:xfrm>
              <a:prstGeom prst="rect">
                <a:avLst/>
              </a:prstGeom>
              <a:blipFill rotWithShape="1">
                <a:blip r:embed="rId4"/>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CFDB57EC-F926-591A-3166-D26160A3FFFB}"/>
              </a:ext>
            </a:extLst>
          </p:cNvPr>
          <p:cNvSpPr txBox="1"/>
          <p:nvPr/>
        </p:nvSpPr>
        <p:spPr>
          <a:xfrm>
            <a:off x="0" y="0"/>
            <a:ext cx="2263775"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练习</a:t>
            </a:r>
          </a:p>
        </p:txBody>
      </p:sp>
    </p:spTree>
    <p:custDataLst>
      <p:tags r:id="rId1"/>
    </p:custDataLst>
    <p:extLst>
      <p:ext uri="{BB962C8B-B14F-4D97-AF65-F5344CB8AC3E}">
        <p14:creationId xmlns:p14="http://schemas.microsoft.com/office/powerpoint/2010/main" val="3962314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3.03.31"/>
  <p:tag name="AS_TITLE" val="Aspose.Slides for Java"/>
  <p:tag name="AS_VERSION" val="23.3"/>
  <p:tag name="COMMONDATA" val="eyJoZGlkIjoiMjc3NTg4MzNhMTY1YTk0M2EwNTRmNTBkMjcwNTBiOTcifQ=="/>
  <p:tag name="KSO_WPP_MARK_KEY" val="b033e577-0897-4d6c-94ee-dd5bf1a2885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2691"/>
  <p:tag name="KSO_WM_UNIT_COMPATIBLE" val="0"/>
  <p:tag name="KSO_WM_UNIT_DIAGRAM_ISNUMVISUAL" val="0"/>
  <p:tag name="KSO_WM_UNIT_DIAGRAM_ISREFERUNIT" val="0"/>
  <p:tag name="KSO_WM_UNIT_HIGHLIGHT" val="0"/>
  <p:tag name="KSO_WM_UNIT_ID" val="_0**"/>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1"/>
  <p:tag name="KSO_WM_UNIT_INDEX" val="1"/>
  <p:tag name="KSO_WM_UNIT_LAYERLEVEL" val="1"/>
  <p:tag name="KSO_WM_UNIT_TYPE" val="i"/>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4"/>
  <p:tag name="KSO_WM_UNIT_INDEX" val="4"/>
  <p:tag name="KSO_WM_UNIT_LAYERLEVEL" val="1"/>
  <p:tag name="KSO_WM_UNIT_TYPE" val="i"/>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5"/>
  <p:tag name="KSO_WM_UNIT_INDEX" val="5"/>
  <p:tag name="KSO_WM_UNIT_LAYERLEVEL" val="1"/>
  <p:tag name="KSO_WM_UNIT_TYPE" val="i"/>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7"/>
  <p:tag name="KSO_WM_UNIT_INDEX" val="7"/>
  <p:tag name="KSO_WM_UNIT_LAYERLEVEL" val="1"/>
  <p:tag name="KSO_WM_UNIT_TYPE" val="i"/>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2"/>
  <p:tag name="KSO_WM_UNIT_INDEX" val="2"/>
  <p:tag name="KSO_WM_UNIT_LAYERLEVEL" val="1"/>
  <p:tag name="KSO_WM_UNIT_TYPE" val="i"/>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3"/>
  <p:tag name="KSO_WM_UNIT_INDEX" val="3"/>
  <p:tag name="KSO_WM_UNIT_LAYERLEVEL" val="1"/>
  <p:tag name="KSO_WM_UNIT_TYPE" val="i"/>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29.xml><?xml version="1.0" encoding="utf-8"?>
<p:tagLst xmlns:a="http://schemas.openxmlformats.org/drawingml/2006/main" xmlns:r="http://schemas.openxmlformats.org/officeDocument/2006/relationships" xmlns:p="http://schemas.openxmlformats.org/presentationml/2006/main">
  <p:tag name="AS_UNIQUEID" val="1325"/>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2691"/>
  <p:tag name="KSO_WM_UNIT_COMPATIBLE" val="0"/>
  <p:tag name="KSO_WM_UNIT_DIAGRAM_ISNUMVISUAL" val="0"/>
  <p:tag name="KSO_WM_UNIT_DIAGRAM_ISREFERUNIT" val="0"/>
  <p:tag name="KSO_WM_UNIT_HIGHLIGHT" val="0"/>
  <p:tag name="KSO_WM_UNIT_ID" val="_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AS_UNIQUEID" val="1345"/>
</p:tagLst>
</file>

<file path=ppt/tags/tag31.xml><?xml version="1.0" encoding="utf-8"?>
<p:tagLst xmlns:a="http://schemas.openxmlformats.org/drawingml/2006/main" xmlns:r="http://schemas.openxmlformats.org/officeDocument/2006/relationships" xmlns:p="http://schemas.openxmlformats.org/presentationml/2006/main">
  <p:tag name="AS_UNIQUEID" val="1323"/>
</p:tagLst>
</file>

<file path=ppt/tags/tag32.xml><?xml version="1.0" encoding="utf-8"?>
<p:tagLst xmlns:a="http://schemas.openxmlformats.org/drawingml/2006/main" xmlns:r="http://schemas.openxmlformats.org/officeDocument/2006/relationships" xmlns:p="http://schemas.openxmlformats.org/presentationml/2006/main">
  <p:tag name="AS_UNIQUEID" val="1318"/>
</p:tagLst>
</file>

<file path=ppt/tags/tag33.xml><?xml version="1.0" encoding="utf-8"?>
<p:tagLst xmlns:a="http://schemas.openxmlformats.org/drawingml/2006/main" xmlns:r="http://schemas.openxmlformats.org/officeDocument/2006/relationships" xmlns:p="http://schemas.openxmlformats.org/presentationml/2006/main">
  <p:tag name="AS_UNIQUEID" val="1319"/>
</p:tagLst>
</file>

<file path=ppt/tags/tag34.xml><?xml version="1.0" encoding="utf-8"?>
<p:tagLst xmlns:a="http://schemas.openxmlformats.org/drawingml/2006/main" xmlns:r="http://schemas.openxmlformats.org/officeDocument/2006/relationships" xmlns:p="http://schemas.openxmlformats.org/presentationml/2006/main">
  <p:tag name="AS_UNIQUEID" val="1320"/>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36.xml><?xml version="1.0" encoding="utf-8"?>
<p:tagLst xmlns:a="http://schemas.openxmlformats.org/drawingml/2006/main" xmlns:r="http://schemas.openxmlformats.org/officeDocument/2006/relationships" xmlns:p="http://schemas.openxmlformats.org/presentationml/2006/main">
  <p:tag name="AS_UNIQUEID" val="1277"/>
</p:tagLst>
</file>

<file path=ppt/tags/tag38.xml><?xml version="1.0" encoding="utf-8"?>
<p:tagLst xmlns:a="http://schemas.openxmlformats.org/drawingml/2006/main" xmlns:r="http://schemas.openxmlformats.org/officeDocument/2006/relationships" xmlns:p="http://schemas.openxmlformats.org/presentationml/2006/main">
  <p:tag name="AS_UNIQUEID" val="1278"/>
</p:tagLst>
</file>

<file path=ppt/tags/tag39.xml><?xml version="1.0" encoding="utf-8"?>
<p:tagLst xmlns:a="http://schemas.openxmlformats.org/drawingml/2006/main" xmlns:r="http://schemas.openxmlformats.org/officeDocument/2006/relationships" xmlns:p="http://schemas.openxmlformats.org/presentationml/2006/main">
  <p:tag name="AS_UNIQUEID" val="1279"/>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52.xml><?xml version="1.0" encoding="utf-8"?>
<p:tagLst xmlns:a="http://schemas.openxmlformats.org/drawingml/2006/main" xmlns:r="http://schemas.openxmlformats.org/officeDocument/2006/relationships" xmlns:p="http://schemas.openxmlformats.org/presentationml/2006/main">
  <p:tag name="AS_UNIQUEID" val="1318"/>
</p:tagLst>
</file>

<file path=ppt/tags/tag53.xml><?xml version="1.0" encoding="utf-8"?>
<p:tagLst xmlns:a="http://schemas.openxmlformats.org/drawingml/2006/main" xmlns:r="http://schemas.openxmlformats.org/officeDocument/2006/relationships" xmlns:p="http://schemas.openxmlformats.org/presentationml/2006/main">
  <p:tag name="AS_UNIQUEID" val="1319"/>
</p:tagLst>
</file>

<file path=ppt/tags/tag54.xml><?xml version="1.0" encoding="utf-8"?>
<p:tagLst xmlns:a="http://schemas.openxmlformats.org/drawingml/2006/main" xmlns:r="http://schemas.openxmlformats.org/officeDocument/2006/relationships" xmlns:p="http://schemas.openxmlformats.org/presentationml/2006/main">
  <p:tag name="AS_UNIQUEID" val="1320"/>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2691"/>
  <p:tag name="KSO_WM_TEMPLATE_MASTER_THUMB_INDEX" val="12"/>
  <p:tag name="KSO_WM_TEMPLATE_MASTER_TYPE" val="1"/>
  <p:tag name="KSO_WM_TEMPLATE_SUBCATEGORY" val="0"/>
  <p:tag name="KSO_WM_TEMPLATE_THUMBS_INDEX" val="1、4、7、8、9、10、11、12、13、14、15"/>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heme/theme1.xml><?xml version="1.0" encoding="utf-8"?>
<a:theme xmlns:a="http://schemas.openxmlformats.org/drawingml/2006/main" name="课件模板">
  <a:themeElements>
    <a:clrScheme name="自定义 104">
      <a:dk1>
        <a:srgbClr val="000000"/>
      </a:dk1>
      <a:lt1>
        <a:srgbClr val="FFFFFF"/>
      </a:lt1>
      <a:dk2>
        <a:srgbClr val="E4EBF3"/>
      </a:dk2>
      <a:lt2>
        <a:srgbClr val="FFFFFF"/>
      </a:lt2>
      <a:accent1>
        <a:srgbClr val="5C88BB"/>
      </a:accent1>
      <a:accent2>
        <a:srgbClr val="329AC1"/>
      </a:accent2>
      <a:accent3>
        <a:srgbClr val="33AAB9"/>
      </a:accent3>
      <a:accent4>
        <a:srgbClr val="35B4A1"/>
      </a:accent4>
      <a:accent5>
        <a:srgbClr val="56BA82"/>
      </a:accent5>
      <a:accent6>
        <a:srgbClr val="8DBC63"/>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3099</Words>
  <Application>Microsoft Office PowerPoint</Application>
  <PresentationFormat>宽屏</PresentationFormat>
  <Paragraphs>186</Paragraphs>
  <Slides>32</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4</vt:i4>
      </vt:variant>
      <vt:variant>
        <vt:lpstr>幻灯片标题</vt:lpstr>
      </vt:variant>
      <vt:variant>
        <vt:i4>32</vt:i4>
      </vt:variant>
    </vt:vector>
  </HeadingPairs>
  <TitlesOfParts>
    <vt:vector size="46" baseType="lpstr">
      <vt:lpstr>仿宋</vt:lpstr>
      <vt:lpstr>黑体</vt:lpstr>
      <vt:lpstr>楷体</vt:lpstr>
      <vt:lpstr>宋体</vt:lpstr>
      <vt:lpstr>微软雅黑</vt:lpstr>
      <vt:lpstr>Arial</vt:lpstr>
      <vt:lpstr>Calibri</vt:lpstr>
      <vt:lpstr>Cambria Math</vt:lpstr>
      <vt:lpstr>Times New Roman</vt:lpstr>
      <vt:lpstr>课件模板</vt:lpstr>
      <vt:lpstr>Equation.KSEE3</vt:lpstr>
      <vt:lpstr>Equation.3</vt:lpstr>
      <vt:lpstr>文档</vt:lpstr>
      <vt:lpstr>Equation</vt:lpstr>
      <vt:lpstr>PowerPoint 演示文稿</vt:lpstr>
      <vt:lpstr>PowerPoint 演示文稿</vt:lpstr>
      <vt:lpstr>PowerPoint 演示文稿</vt:lpstr>
      <vt:lpstr>1.4.1充分条件 与必要条件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Company>学科网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rbm.xkw.com</dc:creator>
  <cp:lastModifiedBy>cp c</cp:lastModifiedBy>
  <cp:revision>15</cp:revision>
  <cp:lastPrinted>2023-07-12T19:13:07Z</cp:lastPrinted>
  <dcterms:created xsi:type="dcterms:W3CDTF">2023-07-12T19:13:07Z</dcterms:created>
  <dcterms:modified xsi:type="dcterms:W3CDTF">2023-07-18T01:10:39Z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